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415" r:id="rId2"/>
    <p:sldId id="418" r:id="rId3"/>
    <p:sldId id="450" r:id="rId4"/>
    <p:sldId id="451"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54" r:id="rId23"/>
    <p:sldId id="453" r:id="rId24"/>
    <p:sldId id="452" r:id="rId25"/>
    <p:sldId id="441" r:id="rId26"/>
    <p:sldId id="442" r:id="rId27"/>
    <p:sldId id="443" r:id="rId28"/>
    <p:sldId id="449" r:id="rId29"/>
    <p:sldId id="455" r:id="rId30"/>
    <p:sldId id="456" r:id="rId31"/>
    <p:sldId id="446" r:id="rId32"/>
    <p:sldId id="447" r:id="rId33"/>
    <p:sldId id="448" r:id="rId34"/>
  </p:sldIdLst>
  <p:sldSz cx="10688638" cy="7562850"/>
  <p:notesSz cx="6858000" cy="9144000"/>
  <p:embeddedFontLst>
    <p:embeddedFont>
      <p:font typeface="Lucida Grande" panose="020B0604020202020204" charset="0"/>
      <p:regular r:id="rId36"/>
      <p:bold r:id="rId37"/>
    </p:embeddedFont>
    <p:embeddedFont>
      <p:font typeface="Calibri" panose="020F0502020204030204" pitchFamily="34" charset="0"/>
      <p:regular r:id="rId38"/>
      <p:bold r:id="rId39"/>
      <p:italic r:id="rId40"/>
      <p:boldItalic r:id="rId41"/>
    </p:embeddedFont>
  </p:embeddedFontLst>
  <p:defaultText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
          <p15:clr>
            <a:srgbClr val="A4A3A4"/>
          </p15:clr>
        </p15:guide>
        <p15:guide id="2" orient="horz" pos="1099">
          <p15:clr>
            <a:srgbClr val="A4A3A4"/>
          </p15:clr>
        </p15:guide>
        <p15:guide id="3" orient="horz" pos="1505">
          <p15:clr>
            <a:srgbClr val="A4A3A4"/>
          </p15:clr>
        </p15:guide>
        <p15:guide id="4" orient="horz" pos="2782">
          <p15:clr>
            <a:srgbClr val="A4A3A4"/>
          </p15:clr>
        </p15:guide>
        <p15:guide id="5" orient="horz" pos="4623">
          <p15:clr>
            <a:srgbClr val="A4A3A4"/>
          </p15:clr>
        </p15:guide>
        <p15:guide id="6" pos="23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enzler" initials="t" lastIdx="4" clrIdx="0"/>
  <p:cmAuthor id="1" name="Rainer Agster" initials="RA" lastIdx="2" clrIdx="1"/>
  <p:cmAuthor id="2" name="Fiona Schüler - adelphi" initials="FIS" lastIdx="1" clrIdx="2"/>
  <p:cmAuthor id="4" name="Matthew Scown" initials="MS"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14"/>
    <a:srgbClr val="4B4B4B"/>
    <a:srgbClr val="9F0014"/>
    <a:srgbClr val="17375E"/>
    <a:srgbClr val="000099"/>
    <a:srgbClr val="AC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7" autoAdjust="0"/>
    <p:restoredTop sz="97678" autoAdjust="0"/>
  </p:normalViewPr>
  <p:slideViewPr>
    <p:cSldViewPr snapToGrid="0" snapToObjects="1" showGuides="1">
      <p:cViewPr varScale="1">
        <p:scale>
          <a:sx n="68" d="100"/>
          <a:sy n="68" d="100"/>
        </p:scale>
        <p:origin x="1398" y="60"/>
      </p:cViewPr>
      <p:guideLst>
        <p:guide orient="horz" pos="483"/>
        <p:guide orient="horz" pos="1099"/>
        <p:guide orient="horz" pos="1505"/>
        <p:guide orient="horz" pos="2782"/>
        <p:guide orient="horz" pos="4623"/>
        <p:guide pos="237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30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F023C-9014-5941-B549-A606C4337BD3}"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CA"/>
        </a:p>
      </dgm:t>
    </dgm:pt>
    <dgm:pt modelId="{98BA13F4-7BC9-604F-A5A0-812FF72C6D13}">
      <dgm:prSet phldrT="[Text]"/>
      <dgm:spPr/>
      <dgm:t>
        <a:bodyPr/>
        <a:lstStyle/>
        <a:p>
          <a:r>
            <a:rPr lang="ru-RU" b="1" dirty="0" smtClean="0"/>
            <a:t>инвестировать</a:t>
          </a:r>
          <a:endParaRPr lang="en-CA" b="1" dirty="0"/>
        </a:p>
      </dgm:t>
    </dgm:pt>
    <dgm:pt modelId="{B987CF2A-311D-2247-9217-CB5A194C82DD}" type="parTrans" cxnId="{072AC820-8132-1D44-A664-489269DB05BA}">
      <dgm:prSet/>
      <dgm:spPr/>
      <dgm:t>
        <a:bodyPr/>
        <a:lstStyle/>
        <a:p>
          <a:endParaRPr lang="en-CA"/>
        </a:p>
      </dgm:t>
    </dgm:pt>
    <dgm:pt modelId="{68EDAE0C-1B46-C842-A592-2880928F5297}" type="sibTrans" cxnId="{072AC820-8132-1D44-A664-489269DB05BA}">
      <dgm:prSet/>
      <dgm:spPr/>
      <dgm:t>
        <a:bodyPr/>
        <a:lstStyle/>
        <a:p>
          <a:endParaRPr lang="en-CA"/>
        </a:p>
      </dgm:t>
    </dgm:pt>
    <dgm:pt modelId="{E73BBAE8-1838-EB41-937D-FA60700A9B6B}">
      <dgm:prSet phldrT="[Text]"/>
      <dgm:spPr/>
      <dgm:t>
        <a:bodyPr/>
        <a:lstStyle/>
        <a:p>
          <a:r>
            <a:rPr lang="ru-RU" b="1" dirty="0" smtClean="0"/>
            <a:t>Высокая возможность прибыли</a:t>
          </a:r>
          <a:endParaRPr lang="en-CA" b="1" dirty="0"/>
        </a:p>
      </dgm:t>
    </dgm:pt>
    <dgm:pt modelId="{7CA3DE81-7B4A-074A-BFA2-1687D643B469}" type="parTrans" cxnId="{8929A24A-7BFB-DC46-98BF-B9A0A9F08C38}">
      <dgm:prSet/>
      <dgm:spPr/>
      <dgm:t>
        <a:bodyPr/>
        <a:lstStyle/>
        <a:p>
          <a:endParaRPr lang="en-CA"/>
        </a:p>
      </dgm:t>
    </dgm:pt>
    <dgm:pt modelId="{CB841ACA-C46F-E542-A957-DAD816D1183B}" type="sibTrans" cxnId="{8929A24A-7BFB-DC46-98BF-B9A0A9F08C38}">
      <dgm:prSet/>
      <dgm:spPr/>
      <dgm:t>
        <a:bodyPr/>
        <a:lstStyle/>
        <a:p>
          <a:endParaRPr lang="en-CA"/>
        </a:p>
      </dgm:t>
    </dgm:pt>
    <dgm:pt modelId="{6E5A3CFB-3DC7-3E4F-8DFA-44869DC61D02}">
      <dgm:prSet phldrT="[Text]"/>
      <dgm:spPr/>
      <dgm:t>
        <a:bodyPr/>
        <a:lstStyle/>
        <a:p>
          <a:r>
            <a:rPr lang="ru-RU" b="1" dirty="0" smtClean="0"/>
            <a:t>Гарантированный возврат</a:t>
          </a:r>
          <a:endParaRPr lang="en-CA" b="1" dirty="0"/>
        </a:p>
      </dgm:t>
    </dgm:pt>
    <dgm:pt modelId="{92EF2880-BCEB-484D-9E42-14C977611A16}" type="parTrans" cxnId="{775754CB-D4F3-A24C-AABC-74572D3F41EB}">
      <dgm:prSet/>
      <dgm:spPr/>
      <dgm:t>
        <a:bodyPr/>
        <a:lstStyle/>
        <a:p>
          <a:endParaRPr lang="en-CA"/>
        </a:p>
      </dgm:t>
    </dgm:pt>
    <dgm:pt modelId="{46D270E7-F472-9447-B571-AC215EF68B94}" type="sibTrans" cxnId="{775754CB-D4F3-A24C-AABC-74572D3F41EB}">
      <dgm:prSet/>
      <dgm:spPr/>
      <dgm:t>
        <a:bodyPr/>
        <a:lstStyle/>
        <a:p>
          <a:endParaRPr lang="en-CA"/>
        </a:p>
      </dgm:t>
    </dgm:pt>
    <dgm:pt modelId="{2A745CEA-683E-1748-AE64-B2B2501DCFBC}">
      <dgm:prSet phldrT="[Text]"/>
      <dgm:spPr/>
      <dgm:t>
        <a:bodyPr/>
        <a:lstStyle/>
        <a:p>
          <a:r>
            <a:rPr lang="ru-RU" b="1" dirty="0" smtClean="0"/>
            <a:t>Не инвестировать</a:t>
          </a:r>
          <a:endParaRPr lang="en-CA" b="1" dirty="0"/>
        </a:p>
      </dgm:t>
    </dgm:pt>
    <dgm:pt modelId="{82B281F9-DB04-A24E-B811-F728D721CE86}" type="parTrans" cxnId="{2843105C-AF82-8A4E-BAEB-E29800C20EF9}">
      <dgm:prSet/>
      <dgm:spPr/>
      <dgm:t>
        <a:bodyPr/>
        <a:lstStyle/>
        <a:p>
          <a:endParaRPr lang="en-CA"/>
        </a:p>
      </dgm:t>
    </dgm:pt>
    <dgm:pt modelId="{B1E7EC3D-A6CF-8245-AE60-21DCEA537D3F}" type="sibTrans" cxnId="{2843105C-AF82-8A4E-BAEB-E29800C20EF9}">
      <dgm:prSet/>
      <dgm:spPr/>
      <dgm:t>
        <a:bodyPr/>
        <a:lstStyle/>
        <a:p>
          <a:endParaRPr lang="en-CA"/>
        </a:p>
      </dgm:t>
    </dgm:pt>
    <dgm:pt modelId="{D9971ECD-B1B1-3441-9A98-D0EB6F11BB07}">
      <dgm:prSet phldrT="[Text]"/>
      <dgm:spPr/>
      <dgm:t>
        <a:bodyPr/>
        <a:lstStyle/>
        <a:p>
          <a:r>
            <a:rPr lang="ru-RU" b="1" dirty="0" smtClean="0"/>
            <a:t>Стоимость</a:t>
          </a:r>
          <a:endParaRPr lang="en-CA" b="1" dirty="0"/>
        </a:p>
      </dgm:t>
    </dgm:pt>
    <dgm:pt modelId="{2974771C-2719-E243-8352-479BED55FAB8}" type="parTrans" cxnId="{4FDDE3D0-FDDB-244A-87C5-B58DEB8F89EA}">
      <dgm:prSet/>
      <dgm:spPr/>
      <dgm:t>
        <a:bodyPr/>
        <a:lstStyle/>
        <a:p>
          <a:endParaRPr lang="en-CA"/>
        </a:p>
      </dgm:t>
    </dgm:pt>
    <dgm:pt modelId="{374061E3-8824-8947-B119-737300609747}" type="sibTrans" cxnId="{4FDDE3D0-FDDB-244A-87C5-B58DEB8F89EA}">
      <dgm:prSet/>
      <dgm:spPr/>
      <dgm:t>
        <a:bodyPr/>
        <a:lstStyle/>
        <a:p>
          <a:endParaRPr lang="en-CA"/>
        </a:p>
      </dgm:t>
    </dgm:pt>
    <dgm:pt modelId="{5E6A4176-13A6-0846-B48F-72FED365613F}">
      <dgm:prSet phldrT="[Text]"/>
      <dgm:spPr/>
      <dgm:t>
        <a:bodyPr/>
        <a:lstStyle/>
        <a:p>
          <a:r>
            <a:rPr lang="ru-RU" b="1" dirty="0" smtClean="0"/>
            <a:t>Меняющаяся правовая основа</a:t>
          </a:r>
          <a:endParaRPr lang="en-CA" b="1" dirty="0"/>
        </a:p>
      </dgm:t>
    </dgm:pt>
    <dgm:pt modelId="{36FC2B7B-EB6B-204C-85C6-A7FB88692451}" type="parTrans" cxnId="{25B87B5A-8645-8641-BCA7-E9AF1DEF7D35}">
      <dgm:prSet/>
      <dgm:spPr/>
      <dgm:t>
        <a:bodyPr/>
        <a:lstStyle/>
        <a:p>
          <a:endParaRPr lang="en-CA"/>
        </a:p>
      </dgm:t>
    </dgm:pt>
    <dgm:pt modelId="{E35A6B97-B1E9-EE41-BC8E-FF13E78CDF02}" type="sibTrans" cxnId="{25B87B5A-8645-8641-BCA7-E9AF1DEF7D35}">
      <dgm:prSet/>
      <dgm:spPr/>
      <dgm:t>
        <a:bodyPr/>
        <a:lstStyle/>
        <a:p>
          <a:endParaRPr lang="en-CA"/>
        </a:p>
      </dgm:t>
    </dgm:pt>
    <dgm:pt modelId="{8668D06A-8670-274C-943C-B83F2B24A89B}">
      <dgm:prSet phldrT="[Text]"/>
      <dgm:spPr/>
      <dgm:t>
        <a:bodyPr/>
        <a:lstStyle/>
        <a:p>
          <a:r>
            <a:rPr lang="ru-RU" b="1" dirty="0" smtClean="0"/>
            <a:t>Нехватка стимулов</a:t>
          </a:r>
          <a:endParaRPr lang="en-CA" b="1" dirty="0"/>
        </a:p>
      </dgm:t>
    </dgm:pt>
    <dgm:pt modelId="{4310FD2E-4C16-C049-8077-02992BE623D6}" type="parTrans" cxnId="{F8111CAD-572B-6147-84A0-899893B38017}">
      <dgm:prSet/>
      <dgm:spPr/>
      <dgm:t>
        <a:bodyPr/>
        <a:lstStyle/>
        <a:p>
          <a:endParaRPr lang="en-CA"/>
        </a:p>
      </dgm:t>
    </dgm:pt>
    <dgm:pt modelId="{51AB989B-701C-ED4C-BAC4-B64823E1861D}" type="sibTrans" cxnId="{F8111CAD-572B-6147-84A0-899893B38017}">
      <dgm:prSet/>
      <dgm:spPr/>
      <dgm:t>
        <a:bodyPr/>
        <a:lstStyle/>
        <a:p>
          <a:endParaRPr lang="en-CA"/>
        </a:p>
      </dgm:t>
    </dgm:pt>
    <dgm:pt modelId="{F697F7B5-EA1C-2D4B-90C7-CFF005768660}">
      <dgm:prSet phldrT="[Text]"/>
      <dgm:spPr/>
      <dgm:t>
        <a:bodyPr/>
        <a:lstStyle/>
        <a:p>
          <a:r>
            <a:rPr lang="ru-RU" b="1" dirty="0" smtClean="0"/>
            <a:t>Длительный период окупаемости</a:t>
          </a:r>
          <a:endParaRPr lang="en-CA" b="1" dirty="0"/>
        </a:p>
      </dgm:t>
    </dgm:pt>
    <dgm:pt modelId="{7BF49895-1597-2A41-8AC7-9CB7DB094BD2}" type="parTrans" cxnId="{94DBF9A1-754E-8849-851A-F97702997FA7}">
      <dgm:prSet/>
      <dgm:spPr/>
      <dgm:t>
        <a:bodyPr/>
        <a:lstStyle/>
        <a:p>
          <a:endParaRPr lang="en-CA"/>
        </a:p>
      </dgm:t>
    </dgm:pt>
    <dgm:pt modelId="{D139F9DD-24C9-EA44-BC90-B6DB47F560AE}" type="sibTrans" cxnId="{94DBF9A1-754E-8849-851A-F97702997FA7}">
      <dgm:prSet/>
      <dgm:spPr/>
      <dgm:t>
        <a:bodyPr/>
        <a:lstStyle/>
        <a:p>
          <a:endParaRPr lang="en-CA"/>
        </a:p>
      </dgm:t>
    </dgm:pt>
    <dgm:pt modelId="{65D1D273-B17B-AD4D-80A2-B017B5FC1824}">
      <dgm:prSet phldrT="[Text]"/>
      <dgm:spPr/>
      <dgm:t>
        <a:bodyPr/>
        <a:lstStyle/>
        <a:p>
          <a:r>
            <a:rPr lang="ru-RU" b="1" dirty="0" smtClean="0"/>
            <a:t>Хороший имидж</a:t>
          </a:r>
          <a:endParaRPr lang="en-CA" b="1" dirty="0"/>
        </a:p>
      </dgm:t>
    </dgm:pt>
    <dgm:pt modelId="{7CE65895-3B94-1D4C-8906-F61354C7D8EE}" type="parTrans" cxnId="{4BB92654-B40B-1C48-B73D-6B9A16A60C5B}">
      <dgm:prSet/>
      <dgm:spPr/>
      <dgm:t>
        <a:bodyPr/>
        <a:lstStyle/>
        <a:p>
          <a:endParaRPr lang="en-CA"/>
        </a:p>
      </dgm:t>
    </dgm:pt>
    <dgm:pt modelId="{1BA3C36F-02F7-DB4A-95E6-4E456DA35DFD}" type="sibTrans" cxnId="{4BB92654-B40B-1C48-B73D-6B9A16A60C5B}">
      <dgm:prSet/>
      <dgm:spPr/>
      <dgm:t>
        <a:bodyPr/>
        <a:lstStyle/>
        <a:p>
          <a:endParaRPr lang="en-CA"/>
        </a:p>
      </dgm:t>
    </dgm:pt>
    <dgm:pt modelId="{25A2E830-3D0D-4BF6-B164-47E1F7184C07}">
      <dgm:prSet phldrT="[Text]"/>
      <dgm:spPr/>
      <dgm:t>
        <a:bodyPr/>
        <a:lstStyle/>
        <a:p>
          <a:r>
            <a:rPr lang="ru-RU" b="1" dirty="0" smtClean="0"/>
            <a:t>Увеличение доли рынка</a:t>
          </a:r>
          <a:endParaRPr lang="en-CA" b="1" dirty="0"/>
        </a:p>
      </dgm:t>
    </dgm:pt>
    <dgm:pt modelId="{EF028525-5A37-4245-A0DE-3E9BB3FA2509}" type="parTrans" cxnId="{D4FD00DE-7D77-43B5-9988-EB30CF38A230}">
      <dgm:prSet/>
      <dgm:spPr/>
      <dgm:t>
        <a:bodyPr/>
        <a:lstStyle/>
        <a:p>
          <a:endParaRPr lang="en-US"/>
        </a:p>
      </dgm:t>
    </dgm:pt>
    <dgm:pt modelId="{20598E16-9DCD-42B9-9A97-C93AF856BA3E}" type="sibTrans" cxnId="{D4FD00DE-7D77-43B5-9988-EB30CF38A230}">
      <dgm:prSet/>
      <dgm:spPr/>
      <dgm:t>
        <a:bodyPr/>
        <a:lstStyle/>
        <a:p>
          <a:endParaRPr lang="en-US"/>
        </a:p>
      </dgm:t>
    </dgm:pt>
    <dgm:pt modelId="{655399E3-2256-144E-A87A-BEA306E1F84B}" type="pres">
      <dgm:prSet presAssocID="{CE0F023C-9014-5941-B549-A606C4337BD3}" presName="outerComposite" presStyleCnt="0">
        <dgm:presLayoutVars>
          <dgm:chMax val="2"/>
          <dgm:animLvl val="lvl"/>
          <dgm:resizeHandles val="exact"/>
        </dgm:presLayoutVars>
      </dgm:prSet>
      <dgm:spPr/>
      <dgm:t>
        <a:bodyPr/>
        <a:lstStyle/>
        <a:p>
          <a:endParaRPr lang="en-CA"/>
        </a:p>
      </dgm:t>
    </dgm:pt>
    <dgm:pt modelId="{EAA672F1-9252-C847-9B3F-32649D5085E0}" type="pres">
      <dgm:prSet presAssocID="{CE0F023C-9014-5941-B549-A606C4337BD3}" presName="dummyMaxCanvas" presStyleCnt="0"/>
      <dgm:spPr/>
    </dgm:pt>
    <dgm:pt modelId="{0343818A-DAB9-4640-B2A4-F28163541E9A}" type="pres">
      <dgm:prSet presAssocID="{CE0F023C-9014-5941-B549-A606C4337BD3}" presName="parentComposite" presStyleCnt="0"/>
      <dgm:spPr/>
    </dgm:pt>
    <dgm:pt modelId="{EBEE32E9-6BC9-A24E-BF0F-A0D9DF30A06D}" type="pres">
      <dgm:prSet presAssocID="{CE0F023C-9014-5941-B549-A606C4337BD3}" presName="parent1" presStyleLbl="alignAccFollowNode1" presStyleIdx="0" presStyleCnt="4">
        <dgm:presLayoutVars>
          <dgm:chMax val="4"/>
        </dgm:presLayoutVars>
      </dgm:prSet>
      <dgm:spPr/>
      <dgm:t>
        <a:bodyPr/>
        <a:lstStyle/>
        <a:p>
          <a:endParaRPr lang="en-CA"/>
        </a:p>
      </dgm:t>
    </dgm:pt>
    <dgm:pt modelId="{AA9E7C58-5D8D-BE45-A2C6-9CB7CDC37F23}" type="pres">
      <dgm:prSet presAssocID="{CE0F023C-9014-5941-B549-A606C4337BD3}" presName="parent2" presStyleLbl="alignAccFollowNode1" presStyleIdx="1" presStyleCnt="4">
        <dgm:presLayoutVars>
          <dgm:chMax val="4"/>
        </dgm:presLayoutVars>
      </dgm:prSet>
      <dgm:spPr/>
      <dgm:t>
        <a:bodyPr/>
        <a:lstStyle/>
        <a:p>
          <a:endParaRPr lang="en-CA"/>
        </a:p>
      </dgm:t>
    </dgm:pt>
    <dgm:pt modelId="{B72720C9-2624-5C42-AB0B-643CB696DC59}" type="pres">
      <dgm:prSet presAssocID="{CE0F023C-9014-5941-B549-A606C4337BD3}" presName="childrenComposite" presStyleCnt="0"/>
      <dgm:spPr/>
    </dgm:pt>
    <dgm:pt modelId="{AA00A7C3-2362-734A-9B02-09E6A82EE219}" type="pres">
      <dgm:prSet presAssocID="{CE0F023C-9014-5941-B549-A606C4337BD3}" presName="dummyMaxCanvas_ChildArea" presStyleCnt="0"/>
      <dgm:spPr/>
    </dgm:pt>
    <dgm:pt modelId="{E3B0EBCC-6383-3B4D-8E70-7B99F5467154}" type="pres">
      <dgm:prSet presAssocID="{CE0F023C-9014-5941-B549-A606C4337BD3}" presName="fulcrum" presStyleLbl="alignAccFollowNode1" presStyleIdx="2" presStyleCnt="4"/>
      <dgm:spPr/>
    </dgm:pt>
    <dgm:pt modelId="{CD67F729-778D-4708-9751-EC8FC0F74B05}" type="pres">
      <dgm:prSet presAssocID="{CE0F023C-9014-5941-B549-A606C4337BD3}" presName="balance_44" presStyleLbl="alignAccFollowNode1" presStyleIdx="3" presStyleCnt="4">
        <dgm:presLayoutVars>
          <dgm:bulletEnabled val="1"/>
        </dgm:presLayoutVars>
      </dgm:prSet>
      <dgm:spPr/>
    </dgm:pt>
    <dgm:pt modelId="{7DA9CDF1-4187-45B6-BA8C-C277027816C9}" type="pres">
      <dgm:prSet presAssocID="{CE0F023C-9014-5941-B549-A606C4337BD3}" presName="right_44_1" presStyleLbl="node1" presStyleIdx="0" presStyleCnt="8">
        <dgm:presLayoutVars>
          <dgm:bulletEnabled val="1"/>
        </dgm:presLayoutVars>
      </dgm:prSet>
      <dgm:spPr/>
      <dgm:t>
        <a:bodyPr/>
        <a:lstStyle/>
        <a:p>
          <a:endParaRPr lang="en-US"/>
        </a:p>
      </dgm:t>
    </dgm:pt>
    <dgm:pt modelId="{55371E81-6D69-4466-816C-AD699C8626FD}" type="pres">
      <dgm:prSet presAssocID="{CE0F023C-9014-5941-B549-A606C4337BD3}" presName="right_44_2" presStyleLbl="node1" presStyleIdx="1" presStyleCnt="8">
        <dgm:presLayoutVars>
          <dgm:bulletEnabled val="1"/>
        </dgm:presLayoutVars>
      </dgm:prSet>
      <dgm:spPr/>
      <dgm:t>
        <a:bodyPr/>
        <a:lstStyle/>
        <a:p>
          <a:endParaRPr lang="en-US"/>
        </a:p>
      </dgm:t>
    </dgm:pt>
    <dgm:pt modelId="{5127E153-BD2C-472F-AD09-85C5F6A5E20A}" type="pres">
      <dgm:prSet presAssocID="{CE0F023C-9014-5941-B549-A606C4337BD3}" presName="right_44_3" presStyleLbl="node1" presStyleIdx="2" presStyleCnt="8">
        <dgm:presLayoutVars>
          <dgm:bulletEnabled val="1"/>
        </dgm:presLayoutVars>
      </dgm:prSet>
      <dgm:spPr/>
      <dgm:t>
        <a:bodyPr/>
        <a:lstStyle/>
        <a:p>
          <a:endParaRPr lang="en-US"/>
        </a:p>
      </dgm:t>
    </dgm:pt>
    <dgm:pt modelId="{7A3E789B-29AD-40DA-B065-8F722E128721}" type="pres">
      <dgm:prSet presAssocID="{CE0F023C-9014-5941-B549-A606C4337BD3}" presName="right_44_4" presStyleLbl="node1" presStyleIdx="3" presStyleCnt="8">
        <dgm:presLayoutVars>
          <dgm:bulletEnabled val="1"/>
        </dgm:presLayoutVars>
      </dgm:prSet>
      <dgm:spPr/>
      <dgm:t>
        <a:bodyPr/>
        <a:lstStyle/>
        <a:p>
          <a:endParaRPr lang="en-US"/>
        </a:p>
      </dgm:t>
    </dgm:pt>
    <dgm:pt modelId="{25ED493D-53D6-4649-9932-41F1A82A4024}" type="pres">
      <dgm:prSet presAssocID="{CE0F023C-9014-5941-B549-A606C4337BD3}" presName="left_44_1" presStyleLbl="node1" presStyleIdx="4" presStyleCnt="8">
        <dgm:presLayoutVars>
          <dgm:bulletEnabled val="1"/>
        </dgm:presLayoutVars>
      </dgm:prSet>
      <dgm:spPr/>
      <dgm:t>
        <a:bodyPr/>
        <a:lstStyle/>
        <a:p>
          <a:endParaRPr lang="en-US"/>
        </a:p>
      </dgm:t>
    </dgm:pt>
    <dgm:pt modelId="{7E8872B7-7988-4A7A-89A1-4A0BEEF96E8C}" type="pres">
      <dgm:prSet presAssocID="{CE0F023C-9014-5941-B549-A606C4337BD3}" presName="left_44_2" presStyleLbl="node1" presStyleIdx="5" presStyleCnt="8">
        <dgm:presLayoutVars>
          <dgm:bulletEnabled val="1"/>
        </dgm:presLayoutVars>
      </dgm:prSet>
      <dgm:spPr/>
      <dgm:t>
        <a:bodyPr/>
        <a:lstStyle/>
        <a:p>
          <a:endParaRPr lang="en-US"/>
        </a:p>
      </dgm:t>
    </dgm:pt>
    <dgm:pt modelId="{2AC228CD-AF36-401D-98A2-825791729D37}" type="pres">
      <dgm:prSet presAssocID="{CE0F023C-9014-5941-B549-A606C4337BD3}" presName="left_44_3" presStyleLbl="node1" presStyleIdx="6" presStyleCnt="8">
        <dgm:presLayoutVars>
          <dgm:bulletEnabled val="1"/>
        </dgm:presLayoutVars>
      </dgm:prSet>
      <dgm:spPr/>
      <dgm:t>
        <a:bodyPr/>
        <a:lstStyle/>
        <a:p>
          <a:endParaRPr lang="en-US"/>
        </a:p>
      </dgm:t>
    </dgm:pt>
    <dgm:pt modelId="{065E4A63-726D-4BB3-B95F-510B68CA1639}" type="pres">
      <dgm:prSet presAssocID="{CE0F023C-9014-5941-B549-A606C4337BD3}" presName="left_44_4" presStyleLbl="node1" presStyleIdx="7" presStyleCnt="8">
        <dgm:presLayoutVars>
          <dgm:bulletEnabled val="1"/>
        </dgm:presLayoutVars>
      </dgm:prSet>
      <dgm:spPr/>
      <dgm:t>
        <a:bodyPr/>
        <a:lstStyle/>
        <a:p>
          <a:endParaRPr lang="en-US"/>
        </a:p>
      </dgm:t>
    </dgm:pt>
  </dgm:ptLst>
  <dgm:cxnLst>
    <dgm:cxn modelId="{94DBF9A1-754E-8849-851A-F97702997FA7}" srcId="{2A745CEA-683E-1748-AE64-B2B2501DCFBC}" destId="{F697F7B5-EA1C-2D4B-90C7-CFF005768660}" srcOrd="1" destOrd="0" parTransId="{7BF49895-1597-2A41-8AC7-9CB7DB094BD2}" sibTransId="{D139F9DD-24C9-EA44-BC90-B6DB47F560AE}"/>
    <dgm:cxn modelId="{4CE27545-130A-4787-A565-FEABEB1AB822}" type="presOf" srcId="{65D1D273-B17B-AD4D-80A2-B017B5FC1824}" destId="{2AC228CD-AF36-401D-98A2-825791729D37}" srcOrd="0" destOrd="0" presId="urn:microsoft.com/office/officeart/2005/8/layout/balance1"/>
    <dgm:cxn modelId="{072AC820-8132-1D44-A664-489269DB05BA}" srcId="{CE0F023C-9014-5941-B549-A606C4337BD3}" destId="{98BA13F4-7BC9-604F-A5A0-812FF72C6D13}" srcOrd="0" destOrd="0" parTransId="{B987CF2A-311D-2247-9217-CB5A194C82DD}" sibTransId="{68EDAE0C-1B46-C842-A592-2880928F5297}"/>
    <dgm:cxn modelId="{801DAAB1-32BE-44CC-85BC-30E0ACC17D97}" type="presOf" srcId="{25A2E830-3D0D-4BF6-B164-47E1F7184C07}" destId="{065E4A63-726D-4BB3-B95F-510B68CA1639}" srcOrd="0" destOrd="0" presId="urn:microsoft.com/office/officeart/2005/8/layout/balance1"/>
    <dgm:cxn modelId="{4FDDE3D0-FDDB-244A-87C5-B58DEB8F89EA}" srcId="{2A745CEA-683E-1748-AE64-B2B2501DCFBC}" destId="{D9971ECD-B1B1-3441-9A98-D0EB6F11BB07}" srcOrd="0" destOrd="0" parTransId="{2974771C-2719-E243-8352-479BED55FAB8}" sibTransId="{374061E3-8824-8947-B119-737300609747}"/>
    <dgm:cxn modelId="{F8111CAD-572B-6147-84A0-899893B38017}" srcId="{2A745CEA-683E-1748-AE64-B2B2501DCFBC}" destId="{8668D06A-8670-274C-943C-B83F2B24A89B}" srcOrd="3" destOrd="0" parTransId="{4310FD2E-4C16-C049-8077-02992BE623D6}" sibTransId="{51AB989B-701C-ED4C-BAC4-B64823E1861D}"/>
    <dgm:cxn modelId="{2843105C-AF82-8A4E-BAEB-E29800C20EF9}" srcId="{CE0F023C-9014-5941-B549-A606C4337BD3}" destId="{2A745CEA-683E-1748-AE64-B2B2501DCFBC}" srcOrd="1" destOrd="0" parTransId="{82B281F9-DB04-A24E-B811-F728D721CE86}" sibTransId="{B1E7EC3D-A6CF-8245-AE60-21DCEA537D3F}"/>
    <dgm:cxn modelId="{D4FD00DE-7D77-43B5-9988-EB30CF38A230}" srcId="{98BA13F4-7BC9-604F-A5A0-812FF72C6D13}" destId="{25A2E830-3D0D-4BF6-B164-47E1F7184C07}" srcOrd="3" destOrd="0" parTransId="{EF028525-5A37-4245-A0DE-3E9BB3FA2509}" sibTransId="{20598E16-9DCD-42B9-9A97-C93AF856BA3E}"/>
    <dgm:cxn modelId="{B581ECA9-0A66-47C5-82D0-CAA142210AF3}" type="presOf" srcId="{6E5A3CFB-3DC7-3E4F-8DFA-44869DC61D02}" destId="{7E8872B7-7988-4A7A-89A1-4A0BEEF96E8C}" srcOrd="0" destOrd="0" presId="urn:microsoft.com/office/officeart/2005/8/layout/balance1"/>
    <dgm:cxn modelId="{D2F68EDB-51A9-4D0C-8D7C-E25806BEC39F}" type="presOf" srcId="{98BA13F4-7BC9-604F-A5A0-812FF72C6D13}" destId="{EBEE32E9-6BC9-A24E-BF0F-A0D9DF30A06D}" srcOrd="0" destOrd="0" presId="urn:microsoft.com/office/officeart/2005/8/layout/balance1"/>
    <dgm:cxn modelId="{BF86665C-EA43-4F9C-B1A1-A921FAF9C593}" type="presOf" srcId="{8668D06A-8670-274C-943C-B83F2B24A89B}" destId="{7A3E789B-29AD-40DA-B065-8F722E128721}" srcOrd="0" destOrd="0" presId="urn:microsoft.com/office/officeart/2005/8/layout/balance1"/>
    <dgm:cxn modelId="{4BB92654-B40B-1C48-B73D-6B9A16A60C5B}" srcId="{98BA13F4-7BC9-604F-A5A0-812FF72C6D13}" destId="{65D1D273-B17B-AD4D-80A2-B017B5FC1824}" srcOrd="2" destOrd="0" parTransId="{7CE65895-3B94-1D4C-8906-F61354C7D8EE}" sibTransId="{1BA3C36F-02F7-DB4A-95E6-4E456DA35DFD}"/>
    <dgm:cxn modelId="{8929A24A-7BFB-DC46-98BF-B9A0A9F08C38}" srcId="{98BA13F4-7BC9-604F-A5A0-812FF72C6D13}" destId="{E73BBAE8-1838-EB41-937D-FA60700A9B6B}" srcOrd="0" destOrd="0" parTransId="{7CA3DE81-7B4A-074A-BFA2-1687D643B469}" sibTransId="{CB841ACA-C46F-E542-A957-DAD816D1183B}"/>
    <dgm:cxn modelId="{25B87B5A-8645-8641-BCA7-E9AF1DEF7D35}" srcId="{2A745CEA-683E-1748-AE64-B2B2501DCFBC}" destId="{5E6A4176-13A6-0846-B48F-72FED365613F}" srcOrd="2" destOrd="0" parTransId="{36FC2B7B-EB6B-204C-85C6-A7FB88692451}" sibTransId="{E35A6B97-B1E9-EE41-BC8E-FF13E78CDF02}"/>
    <dgm:cxn modelId="{08883D37-AE75-4D02-BFA5-36FF6C584C09}" type="presOf" srcId="{D9971ECD-B1B1-3441-9A98-D0EB6F11BB07}" destId="{7DA9CDF1-4187-45B6-BA8C-C277027816C9}" srcOrd="0" destOrd="0" presId="urn:microsoft.com/office/officeart/2005/8/layout/balance1"/>
    <dgm:cxn modelId="{404169C0-BC19-4D49-938E-DE035AF7F373}" type="presOf" srcId="{CE0F023C-9014-5941-B549-A606C4337BD3}" destId="{655399E3-2256-144E-A87A-BEA306E1F84B}" srcOrd="0" destOrd="0" presId="urn:microsoft.com/office/officeart/2005/8/layout/balance1"/>
    <dgm:cxn modelId="{DB88D9D4-8578-46C5-AD58-D0F23F995BAC}" type="presOf" srcId="{5E6A4176-13A6-0846-B48F-72FED365613F}" destId="{5127E153-BD2C-472F-AD09-85C5F6A5E20A}" srcOrd="0" destOrd="0" presId="urn:microsoft.com/office/officeart/2005/8/layout/balance1"/>
    <dgm:cxn modelId="{775754CB-D4F3-A24C-AABC-74572D3F41EB}" srcId="{98BA13F4-7BC9-604F-A5A0-812FF72C6D13}" destId="{6E5A3CFB-3DC7-3E4F-8DFA-44869DC61D02}" srcOrd="1" destOrd="0" parTransId="{92EF2880-BCEB-484D-9E42-14C977611A16}" sibTransId="{46D270E7-F472-9447-B571-AC215EF68B94}"/>
    <dgm:cxn modelId="{744C1940-49BC-4740-93E3-63F5EC7C342F}" type="presOf" srcId="{F697F7B5-EA1C-2D4B-90C7-CFF005768660}" destId="{55371E81-6D69-4466-816C-AD699C8626FD}" srcOrd="0" destOrd="0" presId="urn:microsoft.com/office/officeart/2005/8/layout/balance1"/>
    <dgm:cxn modelId="{8D979AB7-D29B-476E-A320-3896BE829D77}" type="presOf" srcId="{E73BBAE8-1838-EB41-937D-FA60700A9B6B}" destId="{25ED493D-53D6-4649-9932-41F1A82A4024}" srcOrd="0" destOrd="0" presId="urn:microsoft.com/office/officeart/2005/8/layout/balance1"/>
    <dgm:cxn modelId="{17473CBE-010F-44BF-85FE-7504D1A6C90D}" type="presOf" srcId="{2A745CEA-683E-1748-AE64-B2B2501DCFBC}" destId="{AA9E7C58-5D8D-BE45-A2C6-9CB7CDC37F23}" srcOrd="0" destOrd="0" presId="urn:microsoft.com/office/officeart/2005/8/layout/balance1"/>
    <dgm:cxn modelId="{DD024482-581A-4F64-9AE1-BEDA1601FBCD}" type="presParOf" srcId="{655399E3-2256-144E-A87A-BEA306E1F84B}" destId="{EAA672F1-9252-C847-9B3F-32649D5085E0}" srcOrd="0" destOrd="0" presId="urn:microsoft.com/office/officeart/2005/8/layout/balance1"/>
    <dgm:cxn modelId="{096BED80-769B-4414-ADCE-5830A4AC84F1}" type="presParOf" srcId="{655399E3-2256-144E-A87A-BEA306E1F84B}" destId="{0343818A-DAB9-4640-B2A4-F28163541E9A}" srcOrd="1" destOrd="0" presId="urn:microsoft.com/office/officeart/2005/8/layout/balance1"/>
    <dgm:cxn modelId="{B73C9F4F-F14D-475F-BAD5-3FC0ED543BA5}" type="presParOf" srcId="{0343818A-DAB9-4640-B2A4-F28163541E9A}" destId="{EBEE32E9-6BC9-A24E-BF0F-A0D9DF30A06D}" srcOrd="0" destOrd="0" presId="urn:microsoft.com/office/officeart/2005/8/layout/balance1"/>
    <dgm:cxn modelId="{332487CF-4D08-4F55-9070-25371478F3AB}" type="presParOf" srcId="{0343818A-DAB9-4640-B2A4-F28163541E9A}" destId="{AA9E7C58-5D8D-BE45-A2C6-9CB7CDC37F23}" srcOrd="1" destOrd="0" presId="urn:microsoft.com/office/officeart/2005/8/layout/balance1"/>
    <dgm:cxn modelId="{927610B1-7AB4-4E77-A558-36E8FFE983F6}" type="presParOf" srcId="{655399E3-2256-144E-A87A-BEA306E1F84B}" destId="{B72720C9-2624-5C42-AB0B-643CB696DC59}" srcOrd="2" destOrd="0" presId="urn:microsoft.com/office/officeart/2005/8/layout/balance1"/>
    <dgm:cxn modelId="{A381E91E-241A-4975-9FDC-33FF0AAEE38E}" type="presParOf" srcId="{B72720C9-2624-5C42-AB0B-643CB696DC59}" destId="{AA00A7C3-2362-734A-9B02-09E6A82EE219}" srcOrd="0" destOrd="0" presId="urn:microsoft.com/office/officeart/2005/8/layout/balance1"/>
    <dgm:cxn modelId="{871200E1-2F90-4625-AD58-BF1C30DEC38F}" type="presParOf" srcId="{B72720C9-2624-5C42-AB0B-643CB696DC59}" destId="{E3B0EBCC-6383-3B4D-8E70-7B99F5467154}" srcOrd="1" destOrd="0" presId="urn:microsoft.com/office/officeart/2005/8/layout/balance1"/>
    <dgm:cxn modelId="{53EDE1F8-57F0-4F2B-9A8C-E99A802B606F}" type="presParOf" srcId="{B72720C9-2624-5C42-AB0B-643CB696DC59}" destId="{CD67F729-778D-4708-9751-EC8FC0F74B05}" srcOrd="2" destOrd="0" presId="urn:microsoft.com/office/officeart/2005/8/layout/balance1"/>
    <dgm:cxn modelId="{C6E019D6-316B-4466-91D4-9201E17D615E}" type="presParOf" srcId="{B72720C9-2624-5C42-AB0B-643CB696DC59}" destId="{7DA9CDF1-4187-45B6-BA8C-C277027816C9}" srcOrd="3" destOrd="0" presId="urn:microsoft.com/office/officeart/2005/8/layout/balance1"/>
    <dgm:cxn modelId="{08071DCC-46E7-4AD4-B308-BCC19D797A16}" type="presParOf" srcId="{B72720C9-2624-5C42-AB0B-643CB696DC59}" destId="{55371E81-6D69-4466-816C-AD699C8626FD}" srcOrd="4" destOrd="0" presId="urn:microsoft.com/office/officeart/2005/8/layout/balance1"/>
    <dgm:cxn modelId="{B03FA7FA-BF16-4CD2-A020-9CF640A7DD75}" type="presParOf" srcId="{B72720C9-2624-5C42-AB0B-643CB696DC59}" destId="{5127E153-BD2C-472F-AD09-85C5F6A5E20A}" srcOrd="5" destOrd="0" presId="urn:microsoft.com/office/officeart/2005/8/layout/balance1"/>
    <dgm:cxn modelId="{74997398-EA42-46EC-8E97-6B312590CAA4}" type="presParOf" srcId="{B72720C9-2624-5C42-AB0B-643CB696DC59}" destId="{7A3E789B-29AD-40DA-B065-8F722E128721}" srcOrd="6" destOrd="0" presId="urn:microsoft.com/office/officeart/2005/8/layout/balance1"/>
    <dgm:cxn modelId="{54D331CB-EC01-47C4-ABDE-99589B7E1637}" type="presParOf" srcId="{B72720C9-2624-5C42-AB0B-643CB696DC59}" destId="{25ED493D-53D6-4649-9932-41F1A82A4024}" srcOrd="7" destOrd="0" presId="urn:microsoft.com/office/officeart/2005/8/layout/balance1"/>
    <dgm:cxn modelId="{0D6E9056-DF16-45F1-9084-3A474D169024}" type="presParOf" srcId="{B72720C9-2624-5C42-AB0B-643CB696DC59}" destId="{7E8872B7-7988-4A7A-89A1-4A0BEEF96E8C}" srcOrd="8" destOrd="0" presId="urn:microsoft.com/office/officeart/2005/8/layout/balance1"/>
    <dgm:cxn modelId="{212B231F-DC6A-404F-9D9F-4A969E10DBED}" type="presParOf" srcId="{B72720C9-2624-5C42-AB0B-643CB696DC59}" destId="{2AC228CD-AF36-401D-98A2-825791729D37}" srcOrd="9" destOrd="0" presId="urn:microsoft.com/office/officeart/2005/8/layout/balance1"/>
    <dgm:cxn modelId="{938EC74E-0461-4752-A9DA-55419EFE7A67}" type="presParOf" srcId="{B72720C9-2624-5C42-AB0B-643CB696DC59}" destId="{065E4A63-726D-4BB3-B95F-510B68CA1639}"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E32E9-6BC9-A24E-BF0F-A0D9DF30A06D}">
      <dsp:nvSpPr>
        <dsp:cNvPr id="0" name=""/>
        <dsp:cNvSpPr/>
      </dsp:nvSpPr>
      <dsp:spPr>
        <a:xfrm>
          <a:off x="2739817" y="0"/>
          <a:ext cx="1697687" cy="94315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инвестировать</a:t>
          </a:r>
          <a:endParaRPr lang="en-CA" sz="1800" b="1" kern="1200" dirty="0"/>
        </a:p>
      </dsp:txBody>
      <dsp:txXfrm>
        <a:off x="2767441" y="27624"/>
        <a:ext cx="1642439" cy="887911"/>
      </dsp:txXfrm>
    </dsp:sp>
    <dsp:sp modelId="{AA9E7C58-5D8D-BE45-A2C6-9CB7CDC37F23}">
      <dsp:nvSpPr>
        <dsp:cNvPr id="0" name=""/>
        <dsp:cNvSpPr/>
      </dsp:nvSpPr>
      <dsp:spPr>
        <a:xfrm>
          <a:off x="5192032" y="0"/>
          <a:ext cx="1697687" cy="94315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Не инвестировать</a:t>
          </a:r>
          <a:endParaRPr lang="en-CA" sz="1800" b="1" kern="1200" dirty="0"/>
        </a:p>
      </dsp:txBody>
      <dsp:txXfrm>
        <a:off x="5219656" y="27624"/>
        <a:ext cx="1642439" cy="887911"/>
      </dsp:txXfrm>
    </dsp:sp>
    <dsp:sp modelId="{E3B0EBCC-6383-3B4D-8E70-7B99F5467154}">
      <dsp:nvSpPr>
        <dsp:cNvPr id="0" name=""/>
        <dsp:cNvSpPr/>
      </dsp:nvSpPr>
      <dsp:spPr>
        <a:xfrm>
          <a:off x="4461083" y="4008428"/>
          <a:ext cx="707369" cy="707369"/>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67F729-778D-4708-9751-EC8FC0F74B05}">
      <dsp:nvSpPr>
        <dsp:cNvPr id="0" name=""/>
        <dsp:cNvSpPr/>
      </dsp:nvSpPr>
      <dsp:spPr>
        <a:xfrm>
          <a:off x="2692659" y="3712276"/>
          <a:ext cx="4244218" cy="286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A9CDF1-4187-45B6-BA8C-C277027816C9}">
      <dsp:nvSpPr>
        <dsp:cNvPr id="0" name=""/>
        <dsp:cNvSpPr/>
      </dsp:nvSpPr>
      <dsp:spPr>
        <a:xfrm>
          <a:off x="5192032" y="3097336"/>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Стоимость</a:t>
          </a:r>
          <a:endParaRPr lang="en-CA" sz="1200" b="1" kern="1200" dirty="0"/>
        </a:p>
      </dsp:txBody>
      <dsp:txXfrm>
        <a:off x="5220393" y="3125697"/>
        <a:ext cx="1640965" cy="524264"/>
      </dsp:txXfrm>
    </dsp:sp>
    <dsp:sp modelId="{55371E81-6D69-4466-816C-AD699C8626FD}">
      <dsp:nvSpPr>
        <dsp:cNvPr id="0" name=""/>
        <dsp:cNvSpPr/>
      </dsp:nvSpPr>
      <dsp:spPr>
        <a:xfrm>
          <a:off x="5192032" y="2471078"/>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Длительный период окупаемости</a:t>
          </a:r>
          <a:endParaRPr lang="en-CA" sz="1200" b="1" kern="1200" dirty="0"/>
        </a:p>
      </dsp:txBody>
      <dsp:txXfrm>
        <a:off x="5220393" y="2499439"/>
        <a:ext cx="1640965" cy="524264"/>
      </dsp:txXfrm>
    </dsp:sp>
    <dsp:sp modelId="{5127E153-BD2C-472F-AD09-85C5F6A5E20A}">
      <dsp:nvSpPr>
        <dsp:cNvPr id="0" name=""/>
        <dsp:cNvSpPr/>
      </dsp:nvSpPr>
      <dsp:spPr>
        <a:xfrm>
          <a:off x="5192032" y="1844820"/>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Меняющаяся правовая основа</a:t>
          </a:r>
          <a:endParaRPr lang="en-CA" sz="1200" b="1" kern="1200" dirty="0"/>
        </a:p>
      </dsp:txBody>
      <dsp:txXfrm>
        <a:off x="5220393" y="1873181"/>
        <a:ext cx="1640965" cy="524264"/>
      </dsp:txXfrm>
    </dsp:sp>
    <dsp:sp modelId="{7A3E789B-29AD-40DA-B065-8F722E128721}">
      <dsp:nvSpPr>
        <dsp:cNvPr id="0" name=""/>
        <dsp:cNvSpPr/>
      </dsp:nvSpPr>
      <dsp:spPr>
        <a:xfrm>
          <a:off x="5192032" y="1207244"/>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Нехватка стимулов</a:t>
          </a:r>
          <a:endParaRPr lang="en-CA" sz="1200" b="1" kern="1200" dirty="0"/>
        </a:p>
      </dsp:txBody>
      <dsp:txXfrm>
        <a:off x="5220393" y="1235605"/>
        <a:ext cx="1640965" cy="524264"/>
      </dsp:txXfrm>
    </dsp:sp>
    <dsp:sp modelId="{25ED493D-53D6-4649-9932-41F1A82A4024}">
      <dsp:nvSpPr>
        <dsp:cNvPr id="0" name=""/>
        <dsp:cNvSpPr/>
      </dsp:nvSpPr>
      <dsp:spPr>
        <a:xfrm>
          <a:off x="2739817" y="3097336"/>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Высокая возможность прибыли</a:t>
          </a:r>
          <a:endParaRPr lang="en-CA" sz="1200" b="1" kern="1200" dirty="0"/>
        </a:p>
      </dsp:txBody>
      <dsp:txXfrm>
        <a:off x="2768178" y="3125697"/>
        <a:ext cx="1640965" cy="524264"/>
      </dsp:txXfrm>
    </dsp:sp>
    <dsp:sp modelId="{7E8872B7-7988-4A7A-89A1-4A0BEEF96E8C}">
      <dsp:nvSpPr>
        <dsp:cNvPr id="0" name=""/>
        <dsp:cNvSpPr/>
      </dsp:nvSpPr>
      <dsp:spPr>
        <a:xfrm>
          <a:off x="2739817" y="2471078"/>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Гарантированный возврат</a:t>
          </a:r>
          <a:endParaRPr lang="en-CA" sz="1200" b="1" kern="1200" dirty="0"/>
        </a:p>
      </dsp:txBody>
      <dsp:txXfrm>
        <a:off x="2768178" y="2499439"/>
        <a:ext cx="1640965" cy="524264"/>
      </dsp:txXfrm>
    </dsp:sp>
    <dsp:sp modelId="{2AC228CD-AF36-401D-98A2-825791729D37}">
      <dsp:nvSpPr>
        <dsp:cNvPr id="0" name=""/>
        <dsp:cNvSpPr/>
      </dsp:nvSpPr>
      <dsp:spPr>
        <a:xfrm>
          <a:off x="2739817" y="1844820"/>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Хороший имидж</a:t>
          </a:r>
          <a:endParaRPr lang="en-CA" sz="1200" b="1" kern="1200" dirty="0"/>
        </a:p>
      </dsp:txBody>
      <dsp:txXfrm>
        <a:off x="2768178" y="1873181"/>
        <a:ext cx="1640965" cy="524264"/>
      </dsp:txXfrm>
    </dsp:sp>
    <dsp:sp modelId="{065E4A63-726D-4BB3-B95F-510B68CA1639}">
      <dsp:nvSpPr>
        <dsp:cNvPr id="0" name=""/>
        <dsp:cNvSpPr/>
      </dsp:nvSpPr>
      <dsp:spPr>
        <a:xfrm>
          <a:off x="2739817" y="1207244"/>
          <a:ext cx="1697687" cy="5809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Увеличение доли рынка</a:t>
          </a:r>
          <a:endParaRPr lang="en-CA" sz="1200" b="1" kern="1200" dirty="0"/>
        </a:p>
      </dsp:txBody>
      <dsp:txXfrm>
        <a:off x="2768178" y="1235605"/>
        <a:ext cx="1640965" cy="52426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5B2EE-704F-4E46-9945-4379DD09BC63}" type="datetimeFigureOut">
              <a:rPr lang="de-DE" smtClean="0"/>
              <a:t>19.04.2016</a:t>
            </a:fld>
            <a:endParaRPr lang="de-DE"/>
          </a:p>
        </p:txBody>
      </p:sp>
      <p:sp>
        <p:nvSpPr>
          <p:cNvPr id="4" name="Folienbildplatzhalt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A1F07-7E08-4F6A-A062-0BF2C03238EE}" type="slidenum">
              <a:rPr lang="de-DE" smtClean="0"/>
              <a:t>‹#›</a:t>
            </a:fld>
            <a:endParaRPr lang="de-DE"/>
          </a:p>
        </p:txBody>
      </p:sp>
    </p:spTree>
    <p:extLst>
      <p:ext uri="{BB962C8B-B14F-4D97-AF65-F5344CB8AC3E}">
        <p14:creationId xmlns:p14="http://schemas.microsoft.com/office/powerpoint/2010/main" val="114866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df.wri.org/mobilizing_climate_investmen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aseline="0" dirty="0" smtClean="0"/>
              <a:t>Incentivising policies: Policy instruments and policy mix for green energy investments</a:t>
            </a:r>
          </a:p>
          <a:p>
            <a:endParaRPr lang="en-CA" baseline="0" dirty="0" smtClean="0"/>
          </a:p>
          <a:p>
            <a:r>
              <a:rPr lang="en-CA" baseline="0" dirty="0" smtClean="0"/>
              <a:t>Framework conditions: Regulatory and legal framework conditions</a:t>
            </a:r>
          </a:p>
          <a:p>
            <a:endParaRPr lang="en-CA" baseline="0" dirty="0" smtClean="0"/>
          </a:p>
          <a:p>
            <a:r>
              <a:rPr lang="en-CA" baseline="0" dirty="0" smtClean="0"/>
              <a:t>Financing/cooperation models</a:t>
            </a:r>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7</a:t>
            </a:fld>
            <a:endParaRPr lang="de-DE"/>
          </a:p>
        </p:txBody>
      </p:sp>
    </p:spTree>
    <p:extLst>
      <p:ext uri="{BB962C8B-B14F-4D97-AF65-F5344CB8AC3E}">
        <p14:creationId xmlns:p14="http://schemas.microsoft.com/office/powerpoint/2010/main" val="145459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Public Support Mechanisms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i</a:t>
            </a:r>
            <a:r>
              <a:rPr lang="en-CA" dirty="0" smtClean="0"/>
              <a:t>. Policy and Overarching Support: Supporting low- carbon policies helps improve the risk-reward calculus of low-carbon markets relative to traditional markets. Specific public actions may include assisting—either through monetary support or technical assistance—developing nations institute feed-in tariffs, tax credit programs, quotas for renewable energy investment, renewable energy standards or repealing support for fossil fuel-based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ii. Project-level Assistance: Directly assisting low-car- bon projects through grants and subsidies, or helping to aggregate, source, and evaluate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Public Financing Instruments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iii. Lending (Debt): Providing loan capital—for example, lending to projects, investing in debt funds, purchasing bonds, or offering concessional/flexible loan terms— gives a low-carbon company/project access to finance without relinquishing ownership and can help attract additional finance (including both debt and equity) from the private sector.</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iv. Equity Investment: Making a direct capital investment in projects or in funds that invest in projects. Equity provides initial finance for a project/company to grow its operations and access other sources of finance. It also reduces investment risks faced by debt investors.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v. De-risking Instruments: Instruments that help investors reduce perceived investment risks, and thus improve the risk-reward calculus of low-carbon investments. Examples of de-risking instruments include loan guarantees, insurance, foreign exchange/liquidity facilities. The public sector may provide these instruments to the private sector project developers or to capital providers at no cost, or at a subsidized rate.</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WRI, 2012</a:t>
            </a:r>
          </a:p>
          <a:p>
            <a:endParaRPr lang="en-CA" dirty="0" smtClean="0"/>
          </a:p>
          <a:p>
            <a:r>
              <a:rPr lang="en-CA" b="1" dirty="0" smtClean="0"/>
              <a:t>Additional</a:t>
            </a:r>
            <a:r>
              <a:rPr lang="en-CA" b="1" baseline="0" dirty="0" smtClean="0"/>
              <a:t> available instruments:</a:t>
            </a:r>
          </a:p>
          <a:p>
            <a:r>
              <a:rPr lang="en-CA" dirty="0" smtClean="0"/>
              <a:t>vi. Fixed revenue support</a:t>
            </a:r>
          </a:p>
          <a:p>
            <a:r>
              <a:rPr lang="en-CA" dirty="0" smtClean="0"/>
              <a:t>Include feed-in tariffs, feed-in premiums, power purchase agreements in excess of market prices, auction prices, etc.</a:t>
            </a:r>
          </a:p>
          <a:p>
            <a:r>
              <a:rPr lang="en-CA" dirty="0" smtClean="0"/>
              <a:t>vii. Market-based revenue support</a:t>
            </a:r>
          </a:p>
          <a:p>
            <a:r>
              <a:rPr lang="en-CA" dirty="0" smtClean="0"/>
              <a:t>E.g.: green tradable certificates, carbon offsets, etc.</a:t>
            </a:r>
          </a:p>
          <a:p>
            <a:r>
              <a:rPr lang="en-CA" dirty="0" smtClean="0"/>
              <a:t>viii. Tax cost support</a:t>
            </a:r>
          </a:p>
          <a:p>
            <a:r>
              <a:rPr lang="en-CA" dirty="0" smtClean="0"/>
              <a:t>E.g.: real estate / property tax breaks, income / revenue tax breaks, reduced or null VAT / sales tax, </a:t>
            </a:r>
            <a:r>
              <a:rPr lang="en-CA" dirty="0" err="1" smtClean="0"/>
              <a:t>favorable</a:t>
            </a:r>
            <a:r>
              <a:rPr lang="en-CA" dirty="0" smtClean="0"/>
              <a:t> depreciation schedule tax impacts, etc.</a:t>
            </a:r>
          </a:p>
          <a:p>
            <a:r>
              <a:rPr lang="en-CA" dirty="0" smtClean="0"/>
              <a:t>ix. Non-tax cost support</a:t>
            </a:r>
          </a:p>
          <a:p>
            <a:r>
              <a:rPr lang="en-CA" dirty="0" smtClean="0"/>
              <a:t>E.g.: accelerated / simplified permitting procedures, etc.</a:t>
            </a:r>
          </a:p>
          <a:p>
            <a:r>
              <a:rPr lang="en-CA" dirty="0" smtClean="0"/>
              <a:t>(CPI,</a:t>
            </a:r>
            <a:r>
              <a:rPr lang="en-CA" baseline="0" dirty="0" smtClean="0"/>
              <a:t> 2013)</a:t>
            </a:r>
          </a:p>
          <a:p>
            <a:r>
              <a:rPr lang="en-CA" dirty="0" smtClean="0"/>
              <a:t>For example, public actors can do the following:</a:t>
            </a:r>
          </a:p>
          <a:p>
            <a:r>
              <a:rPr lang="en-CA" dirty="0" smtClean="0"/>
              <a:t>• Pay for incremental investment costs or assume significant financial risk through equity investments at below-market returns, providing grants, concessional loans and guarantees, and through subsidizing risk insurance;</a:t>
            </a:r>
          </a:p>
          <a:p>
            <a:r>
              <a:rPr lang="en-CA" dirty="0" smtClean="0"/>
              <a:t>• Pay for public goods and capital investments with associated costs and risks that private actors are unwilling or unable to bear,49 such as knowledge building programs; and</a:t>
            </a:r>
          </a:p>
          <a:p>
            <a:r>
              <a:rPr lang="en-CA" dirty="0" smtClean="0"/>
              <a:t>• Redirect resources through policies that alter the balance of costs and returns between carbon and low-carbon investments, including through feed-in tariffs, subsidies, carbon taxes, cap and trade systems. (CPI, 2013)</a:t>
            </a:r>
          </a:p>
          <a:p>
            <a:endParaRPr lang="en-CA" dirty="0" smtClean="0"/>
          </a:p>
          <a:p>
            <a:r>
              <a:rPr lang="en-CA" dirty="0" smtClean="0"/>
              <a:t>The first projects developed in a country raise awareness and illustrate the potential benefits of low-carbon energy technologies among industry and other stakeholders. They are also instrumental in building industrial capacity to develop, finance, construct, and operate future projects. in many cases, the first projects undertaken in a country are small- scale plants structured as commercial operations but with strong demonstration effects. Developers may not have an incentive to invest in low-carbon energy technologies because of the higher up-front transaction costs and greater risks of these less familiar technologies. accordingly, public funding for first-mover projects can be critical to attracting wider private sector engagement. although demonstration, or first-mover, projects generally require commercial financing like any other investment, governments and international partners often provide public funds to support these projects due to their learning effects. (WRI,</a:t>
            </a:r>
            <a:r>
              <a:rPr lang="en-CA" baseline="0" dirty="0" smtClean="0"/>
              <a:t> 2013)</a:t>
            </a:r>
            <a:endParaRPr lang="en-CA" dirty="0" smtClean="0"/>
          </a:p>
          <a:p>
            <a:endParaRPr lang="en-CA" baseline="0"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(WRI, 2012)</a:t>
            </a:r>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16</a:t>
            </a:fld>
            <a:endParaRPr lang="de-DE"/>
          </a:p>
        </p:txBody>
      </p:sp>
    </p:spTree>
    <p:extLst>
      <p:ext uri="{BB962C8B-B14F-4D97-AF65-F5344CB8AC3E}">
        <p14:creationId xmlns:p14="http://schemas.microsoft.com/office/powerpoint/2010/main" val="310701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17</a:t>
            </a:fld>
            <a:endParaRPr lang="de-DE"/>
          </a:p>
        </p:txBody>
      </p:sp>
    </p:spTree>
    <p:extLst>
      <p:ext uri="{BB962C8B-B14F-4D97-AF65-F5344CB8AC3E}">
        <p14:creationId xmlns:p14="http://schemas.microsoft.com/office/powerpoint/2010/main" val="305885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18</a:t>
            </a:fld>
            <a:endParaRPr lang="de-DE"/>
          </a:p>
        </p:txBody>
      </p:sp>
    </p:spTree>
    <p:extLst>
      <p:ext uri="{BB962C8B-B14F-4D97-AF65-F5344CB8AC3E}">
        <p14:creationId xmlns:p14="http://schemas.microsoft.com/office/powerpoint/2010/main" val="380581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2002 the Thai government set up an Energy Efficiency Revolving Fund with funds allocated from the Energy Conservation Promotion Fund  ECPF. The Revolving Fund provides credit lines to banks, which in turn provide low-interest loans for energy efficiency projects in industry and buildings. The Revolving Fund has successfully motivated commercial banks to finance energy efficiency projects by initially providing interest-free credit lines and helping them develop a better understanding of energy efficiency projects.</a:t>
            </a:r>
            <a:r>
              <a:rPr lang="en-CA" baseline="0" dirty="0" smtClean="0"/>
              <a:t> By 2010 the Revolving Fund had financed projects with a total investment of $453 million and achieved an average leverage ratio of around one dollar for every dollar committed by the ECPF. By 2012 the leverage ratio had increased to around two dollars to every dollar committed by the ECPF, as banks gained familiarity with energy efficiency projects.</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19</a:t>
            </a:fld>
            <a:endParaRPr lang="de-DE"/>
          </a:p>
        </p:txBody>
      </p:sp>
    </p:spTree>
    <p:extLst>
      <p:ext uri="{BB962C8B-B14F-4D97-AF65-F5344CB8AC3E}">
        <p14:creationId xmlns:p14="http://schemas.microsoft.com/office/powerpoint/2010/main" val="380581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20</a:t>
            </a:fld>
            <a:endParaRPr lang="de-DE"/>
          </a:p>
        </p:txBody>
      </p:sp>
    </p:spTree>
    <p:extLst>
      <p:ext uri="{BB962C8B-B14F-4D97-AF65-F5344CB8AC3E}">
        <p14:creationId xmlns:p14="http://schemas.microsoft.com/office/powerpoint/2010/main" val="1766471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21</a:t>
            </a:fld>
            <a:endParaRPr lang="de-DE"/>
          </a:p>
        </p:txBody>
      </p:sp>
    </p:spTree>
    <p:extLst>
      <p:ext uri="{BB962C8B-B14F-4D97-AF65-F5344CB8AC3E}">
        <p14:creationId xmlns:p14="http://schemas.microsoft.com/office/powerpoint/2010/main" val="18638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err="1" smtClean="0"/>
              <a:t>Prosol</a:t>
            </a:r>
            <a:r>
              <a:rPr lang="en-CA" dirty="0" smtClean="0"/>
              <a:t> aimed to revive the market for solar</a:t>
            </a:r>
            <a:r>
              <a:rPr lang="en-CA" baseline="0" dirty="0" smtClean="0"/>
              <a:t> water heaters </a:t>
            </a:r>
            <a:r>
              <a:rPr lang="en-CA" dirty="0" smtClean="0"/>
              <a:t>in the residential sector by engaging local financial institutions to provide credit lines to consumers. It provided a 20 percent subsidy on the capital costs of SWHs and a temporary interest rate subsidy, which was gradually phased out after eighteen months. Commercial banks provided loans to consumers which were repaid via the state electricity utility, Tunisian Company of Electricity and Gas (STEG), through the electricity bill. </a:t>
            </a:r>
            <a:r>
              <a:rPr lang="en-CA" dirty="0" err="1" smtClean="0"/>
              <a:t>Prosol</a:t>
            </a:r>
            <a:r>
              <a:rPr lang="en-CA" dirty="0" smtClean="0"/>
              <a:t> also included awareness-raising campaigns targeted at consumers and commercial banks, and provided capacity building to financial institutions and technology providers to develop long-term knowledge and expertise.</a:t>
            </a:r>
          </a:p>
          <a:p>
            <a:endParaRPr lang="en-CA" dirty="0" smtClean="0"/>
          </a:p>
          <a:p>
            <a:r>
              <a:rPr lang="en-CA" dirty="0" smtClean="0"/>
              <a:t>Total public and private investment in </a:t>
            </a:r>
            <a:r>
              <a:rPr lang="en-CA" dirty="0" err="1" smtClean="0"/>
              <a:t>Prosol</a:t>
            </a:r>
            <a:r>
              <a:rPr lang="en-CA" dirty="0" smtClean="0"/>
              <a:t> between 2005 and 2010 amounted to an estimated $134 million, including an estimated $21.8 million in government funding to cover the capital cost subsidy. The public sector provided 18 percent of investments and local private investors (commercial banks and households) accounted for the remaining 82 percent, a leverage rate of five dollars of private capital for every dollar of public resources. Furthermore, the shift in consumer demand reduced the government’s fossil- fuel subsidy spending by an estimated $15.2 million.</a:t>
            </a:r>
          </a:p>
          <a:p>
            <a:endParaRPr lang="en-CA" dirty="0" smtClean="0"/>
          </a:p>
          <a:p>
            <a:r>
              <a:rPr lang="en-CA" dirty="0" smtClean="0"/>
              <a:t>WRI, 2013 – Mobilising Climate Investment-The Role of International Climate Finance in Creating Readiness for Scaled-up Low-carbon Energy</a:t>
            </a:r>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22</a:t>
            </a:fld>
            <a:endParaRPr lang="de-DE"/>
          </a:p>
        </p:txBody>
      </p:sp>
    </p:spTree>
    <p:extLst>
      <p:ext uri="{BB962C8B-B14F-4D97-AF65-F5344CB8AC3E}">
        <p14:creationId xmlns:p14="http://schemas.microsoft.com/office/powerpoint/2010/main" val="421570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1" dirty="0" smtClean="0"/>
              <a:t>1. Stimulating autonomous climate-proofing by private sector entities</a:t>
            </a:r>
          </a:p>
          <a:p>
            <a:r>
              <a:rPr lang="en-CA" dirty="0" smtClean="0"/>
              <a:t>It is vital that investment portfolios and companies‘ operations and supply chains reduce their exposure to climate risk. The challenge is for governments to incentivise private sector actors, from institutional investors and multinational corporations to small enterprises, to mainstream climate adaptation into normal business activity. This could be through economic incentives such as redirecting subsidies/taxes to support environmentally sustainable activities, regulation of planning and building codes, education and information provision, and through capacity building.</a:t>
            </a:r>
          </a:p>
          <a:p>
            <a:r>
              <a:rPr lang="en-CA" dirty="0" smtClean="0"/>
              <a:t>(Global Compact coaching </a:t>
            </a:r>
            <a:r>
              <a:rPr lang="en-CA" baseline="0" dirty="0" smtClean="0"/>
              <a:t>on corporate adaptation strategies or MSME Adapt http://</a:t>
            </a:r>
            <a:r>
              <a:rPr lang="en-CA" baseline="0" dirty="0" err="1" smtClean="0"/>
              <a:t>www.climate-expert.in</a:t>
            </a:r>
            <a:r>
              <a:rPr lang="en-CA" baseline="0" smtClean="0"/>
              <a:t>)</a:t>
            </a:r>
          </a:p>
          <a:p>
            <a:endParaRPr lang="en-CA" dirty="0" smtClean="0"/>
          </a:p>
          <a:p>
            <a:r>
              <a:rPr lang="en-CA" b="1" dirty="0" smtClean="0"/>
              <a:t>2. Co-financing of infrastructure development</a:t>
            </a:r>
          </a:p>
          <a:p>
            <a:r>
              <a:rPr lang="en-CA" dirty="0" smtClean="0"/>
              <a:t>The Organisation for Economic Cooperation and Development (OECD) has made a case for carefully designed public-private partnerships (PPPs) that lock in contractual responsibility for adaptation benefits. The OECD argues that, with the right incentive structures and potential returns, PPPs could attract investment from institutional investors. Adaptation would only be one part of overlapping policy goals in infrastructure development, with projects potentially aimed at mitigation, resource management and economic development.</a:t>
            </a:r>
          </a:p>
          <a:p>
            <a:endParaRPr lang="en-CA" dirty="0" smtClean="0"/>
          </a:p>
          <a:p>
            <a:r>
              <a:rPr lang="en-CA" b="1" dirty="0" smtClean="0"/>
              <a:t>3. Adaptation products and services</a:t>
            </a:r>
          </a:p>
          <a:p>
            <a:r>
              <a:rPr lang="en-CA" dirty="0" smtClean="0"/>
              <a:t>There is a growing  ̳adaptation marketplace‘, where companies are developing new markets for products and services for businesses and consumers. Insurance against climate risk has received the most attention in this area. Faced with the challenge of reaching the most vulnerable, new micro- insurance products are being created, often aimed at smallholder farmers in developing countries. These include: weather index-linked insurance; climate information services; agricultural services such as climate-resistant seed varieties; irrigation systems and pesticides; water treatment products, such as desalination/purification, and wastewater filtration and reuse; and climate-resilient building materials. (Fry 2013)</a:t>
            </a:r>
          </a:p>
          <a:p>
            <a:endParaRPr lang="en-CA" dirty="0" smtClean="0"/>
          </a:p>
          <a:p>
            <a:r>
              <a:rPr lang="en-CA" b="1" dirty="0" smtClean="0"/>
              <a:t>Emerging business opportunities in helping others to reduce their climate risks, for example:</a:t>
            </a:r>
          </a:p>
          <a:p>
            <a:r>
              <a:rPr lang="en-CA" dirty="0" smtClean="0"/>
              <a:t>• generating new finance, to help fill the massive deficit in available funds for adaptation;2</a:t>
            </a:r>
          </a:p>
          <a:p>
            <a:r>
              <a:rPr lang="en-CA" dirty="0" smtClean="0"/>
              <a:t>• designing, manufacturing and distributing goods and </a:t>
            </a:r>
            <a:r>
              <a:rPr lang="en-CA" dirty="0" err="1" smtClean="0"/>
              <a:t>serv</a:t>
            </a:r>
            <a:r>
              <a:rPr lang="en-CA" dirty="0" smtClean="0"/>
              <a:t>- ices that can help reduce the vulnerability of individuals and communities to climate change; and,</a:t>
            </a:r>
          </a:p>
          <a:p>
            <a:r>
              <a:rPr lang="en-CA" dirty="0" smtClean="0"/>
              <a:t>• providing risk management tools, including insurance. (SEI, 2009)</a:t>
            </a:r>
          </a:p>
          <a:p>
            <a:endParaRPr lang="en-CA" dirty="0" smtClean="0"/>
          </a:p>
          <a:p>
            <a:r>
              <a:rPr lang="en-CA" b="1" dirty="0" smtClean="0"/>
              <a:t>Examples where private sector investments could contribute to climate change adaptation in developing countries:</a:t>
            </a:r>
          </a:p>
          <a:p>
            <a:r>
              <a:rPr lang="en-CA" dirty="0" smtClean="0"/>
              <a:t>a. In agriculture, more efficient irrigation can improve yields, reduce vulnerability to drought, and reduce stress on local water supplies. Biotechnology may contribute towards the development of climate-resilient seeds and other technologies that can help farmers adapt to climate change.4 Private companies are also taking a greater interest in ensuring the sustainability and climate-resilience of agricultural supply chains5.</a:t>
            </a:r>
          </a:p>
          <a:p>
            <a:r>
              <a:rPr lang="en-CA" dirty="0" smtClean="0"/>
              <a:t>b. Many hydropower plants, ports, and other large infrastructure facilities are owned and/or operated by private companies. These long-lived assets are among the investments most at risk from changes in precipitation patterns and intensity, sea- level rise, and extreme weather events6.</a:t>
            </a:r>
          </a:p>
          <a:p>
            <a:r>
              <a:rPr lang="en-CA" dirty="0" smtClean="0"/>
              <a:t>c. The availability of low cost, high quality cellular phone service and remotely communicated weather information is making it possible to provide earlier warnings of storms and extreme weather events. This is possible due to large investments and transfer of technology by private firms, even in many poor countries and remote regions.</a:t>
            </a:r>
          </a:p>
          <a:p>
            <a:r>
              <a:rPr lang="en-CA" dirty="0" smtClean="0"/>
              <a:t>d. Appropriate alterations in building design and construction practices have been shown to reduce damages from hurricanes and other extreme weather events by over 80 percent. Privatized or semi-privatized water utility companies may be more sensitive to shortages and limitations in supply and have the incentive to minimize losses and inefficiencies.</a:t>
            </a:r>
          </a:p>
          <a:p>
            <a:r>
              <a:rPr lang="en-CA" dirty="0" smtClean="0"/>
              <a:t>e. Mining and energy companies operating in high northern latitudes will need to change design and construction practices to allow for shorter winters and the melting of the permafrost.</a:t>
            </a:r>
            <a:r>
              <a:rPr lang="en-CA" baseline="0" dirty="0" smtClean="0"/>
              <a:t> (GEF, 2012)</a:t>
            </a:r>
            <a:endParaRPr lang="en-CA" dirty="0" smtClean="0"/>
          </a:p>
          <a:p>
            <a:endParaRPr lang="en-CA" dirty="0" smtClean="0"/>
          </a:p>
          <a:p>
            <a:r>
              <a:rPr lang="en-CA" dirty="0" smtClean="0"/>
              <a:t>SEI, 2009</a:t>
            </a:r>
            <a:r>
              <a:rPr lang="en-CA" baseline="0" dirty="0" smtClean="0"/>
              <a:t> – Stockholm Environment Institute, - </a:t>
            </a:r>
            <a:r>
              <a:rPr lang="en-CA" baseline="0" dirty="0" err="1" smtClean="0"/>
              <a:t>sei-international.org</a:t>
            </a:r>
            <a:r>
              <a:rPr lang="en-CA" baseline="0" dirty="0" smtClean="0"/>
              <a:t> // Private Sector Finance and Climate Change Adaptation, policy brief</a:t>
            </a:r>
            <a:endParaRPr lang="en-CA" dirty="0" smtClean="0"/>
          </a:p>
          <a:p>
            <a:r>
              <a:rPr lang="en-CA" dirty="0" smtClean="0"/>
              <a:t>Fry,</a:t>
            </a:r>
            <a:r>
              <a:rPr lang="en-CA" baseline="0" dirty="0" smtClean="0"/>
              <a:t> 2013 - Bretton Woods Project and CAFOD - http://</a:t>
            </a:r>
            <a:r>
              <a:rPr lang="en-CA" baseline="0" dirty="0" err="1" smtClean="0"/>
              <a:t>www.brettonwoodsproject.org</a:t>
            </a:r>
            <a:r>
              <a:rPr lang="en-CA" baseline="0" dirty="0" smtClean="0"/>
              <a:t>/</a:t>
            </a:r>
            <a:r>
              <a:rPr lang="en-CA" baseline="0" dirty="0" err="1" smtClean="0"/>
              <a:t>wp</a:t>
            </a:r>
            <a:r>
              <a:rPr lang="en-CA" baseline="0" dirty="0" smtClean="0"/>
              <a:t>-content/uploads/2013/12/</a:t>
            </a:r>
            <a:r>
              <a:rPr lang="en-CA" baseline="0" dirty="0" err="1" smtClean="0"/>
              <a:t>PPCR_PS_briefing_web.pdf</a:t>
            </a:r>
            <a:endParaRPr lang="en-CA" dirty="0" smtClean="0"/>
          </a:p>
          <a:p>
            <a:r>
              <a:rPr lang="en-CA" dirty="0" smtClean="0"/>
              <a:t>GEF,</a:t>
            </a:r>
            <a:r>
              <a:rPr lang="en-CA" baseline="0" dirty="0" smtClean="0"/>
              <a:t> 2012 - </a:t>
            </a:r>
            <a:r>
              <a:rPr lang="en-US" baseline="0" dirty="0" smtClean="0"/>
              <a:t>GEF/LDCF.SCCF.12/Inf.06 May 9, 2012</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23</a:t>
            </a:fld>
            <a:endParaRPr lang="de-DE"/>
          </a:p>
        </p:txBody>
      </p:sp>
    </p:spTree>
    <p:extLst>
      <p:ext uri="{BB962C8B-B14F-4D97-AF65-F5344CB8AC3E}">
        <p14:creationId xmlns:p14="http://schemas.microsoft.com/office/powerpoint/2010/main" val="421018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1" dirty="0" smtClean="0"/>
              <a:t>The Pilot Program for Climate Resilience: Engaging the Private Sector in Nepal</a:t>
            </a:r>
          </a:p>
          <a:p>
            <a:endParaRPr lang="en-CA" b="1" dirty="0" smtClean="0"/>
          </a:p>
          <a:p>
            <a:r>
              <a:rPr lang="en-CA" dirty="0" smtClean="0"/>
              <a:t>In Nepal, the Pilot Program for Climate Resilience1 contributed grant financing of USD 2 million – within its larger funding support to the country’s strategic investment plan – to fund awareness, knowledge, and capacity building activities geared toward unlocking increased private investment in climate adaptive practices. This set of activities, which are implemented by the International Finance Corporation, aim</a:t>
            </a:r>
          </a:p>
          <a:p>
            <a:r>
              <a:rPr lang="en-CA" dirty="0" smtClean="0"/>
              <a:t>to overcome farmers’ technical and capacity gaps, and increase agricultural productivity. Targeted interventions include the following:</a:t>
            </a:r>
          </a:p>
          <a:p>
            <a:endParaRPr lang="en-CA" dirty="0" smtClean="0"/>
          </a:p>
          <a:p>
            <a:r>
              <a:rPr lang="en-CA" dirty="0" smtClean="0"/>
              <a:t>• Improving the government’s understanding about the role and importance of private sector involvement in building the country’s resilience.</a:t>
            </a:r>
          </a:p>
          <a:p>
            <a:r>
              <a:rPr lang="en-CA" dirty="0" smtClean="0"/>
              <a:t>• Enhancing local private actors’ awareness about the risks and opportunities associated with changing climate conditions.</a:t>
            </a:r>
          </a:p>
          <a:p>
            <a:r>
              <a:rPr lang="en-CA" dirty="0" smtClean="0"/>
              <a:t>• Involving three agribusiness companies in the project by providing training to these companies’ technical teams to enable them to transfer skills on climate proofed agronomic practices to farmers, and by covering part of farmers training costs.</a:t>
            </a:r>
          </a:p>
          <a:p>
            <a:r>
              <a:rPr lang="en-CA" dirty="0" smtClean="0"/>
              <a:t>• Encouraging local commercial banks to provide loans to farmers for adaptation-relevant activities, by providing bank staff with training on risk management practices, and assistance in developing new financial products that cater to farmers’ needs.</a:t>
            </a:r>
          </a:p>
          <a:p>
            <a:r>
              <a:rPr lang="en-CA" dirty="0" smtClean="0"/>
              <a:t>(CPI,</a:t>
            </a:r>
            <a:r>
              <a:rPr lang="en-CA" baseline="0" dirty="0" smtClean="0"/>
              <a:t> 2013)</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24</a:t>
            </a:fld>
            <a:endParaRPr lang="de-DE"/>
          </a:p>
        </p:txBody>
      </p:sp>
    </p:spTree>
    <p:extLst>
      <p:ext uri="{BB962C8B-B14F-4D97-AF65-F5344CB8AC3E}">
        <p14:creationId xmlns:p14="http://schemas.microsoft.com/office/powerpoint/2010/main" val="528622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7A1F07-7E08-4F6A-A062-0BF2C03238EE}" type="slidenum">
              <a:rPr lang="de-DE" smtClean="0"/>
              <a:pPr/>
              <a:t>27</a:t>
            </a:fld>
            <a:endParaRPr lang="de-DE"/>
          </a:p>
        </p:txBody>
      </p:sp>
    </p:spTree>
    <p:extLst>
      <p:ext uri="{BB962C8B-B14F-4D97-AF65-F5344CB8AC3E}">
        <p14:creationId xmlns:p14="http://schemas.microsoft.com/office/powerpoint/2010/main" val="358946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“Private </a:t>
            </a:r>
            <a:r>
              <a:rPr lang="de-DE" sz="1200" b="1" kern="1200" dirty="0" err="1" smtClean="0">
                <a:solidFill>
                  <a:schemeClr val="tx1"/>
                </a:solidFill>
                <a:effectLst/>
                <a:latin typeface="+mn-lt"/>
                <a:ea typeface="+mn-ea"/>
                <a:cs typeface="+mn-cs"/>
              </a:rPr>
              <a:t>sector</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capital</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or</a:t>
            </a:r>
            <a:r>
              <a:rPr lang="de-DE" sz="1200" b="1" kern="1200" dirty="0" smtClean="0">
                <a:solidFill>
                  <a:schemeClr val="tx1"/>
                </a:solidFill>
                <a:effectLst/>
                <a:latin typeface="+mn-lt"/>
                <a:ea typeface="+mn-ea"/>
                <a:cs typeface="+mn-cs"/>
              </a:rPr>
              <a:t> “private </a:t>
            </a:r>
            <a:r>
              <a:rPr lang="de-DE" sz="1200" b="1" kern="1200" dirty="0" err="1" smtClean="0">
                <a:solidFill>
                  <a:schemeClr val="tx1"/>
                </a:solidFill>
                <a:effectLst/>
                <a:latin typeface="+mn-lt"/>
                <a:ea typeface="+mn-ea"/>
                <a:cs typeface="+mn-cs"/>
              </a:rPr>
              <a:t>capital</a:t>
            </a:r>
            <a:r>
              <a:rPr lang="de-DE" sz="1200" b="1"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capital</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provided</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by</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the</a:t>
            </a:r>
            <a:r>
              <a:rPr lang="de-DE" sz="1200" b="0" kern="1200" dirty="0" smtClean="0">
                <a:solidFill>
                  <a:schemeClr val="tx1"/>
                </a:solidFill>
                <a:effectLst/>
                <a:latin typeface="+mn-lt"/>
                <a:ea typeface="+mn-ea"/>
                <a:cs typeface="+mn-cs"/>
              </a:rPr>
              <a:t> private </a:t>
            </a:r>
            <a:r>
              <a:rPr lang="de-DE" sz="1200" b="0" kern="1200" dirty="0" err="1" smtClean="0">
                <a:solidFill>
                  <a:schemeClr val="tx1"/>
                </a:solidFill>
                <a:effectLst/>
                <a:latin typeface="+mn-lt"/>
                <a:ea typeface="+mn-ea"/>
                <a:cs typeface="+mn-cs"/>
              </a:rPr>
              <a:t>sector</a:t>
            </a:r>
            <a:r>
              <a:rPr lang="de-DE" sz="1200" b="0" kern="1200" dirty="0" smtClean="0">
                <a:solidFill>
                  <a:schemeClr val="tx1"/>
                </a:solidFill>
                <a:effectLst/>
                <a:latin typeface="+mn-lt"/>
                <a:ea typeface="+mn-ea"/>
                <a:cs typeface="+mn-cs"/>
              </a:rPr>
              <a:t> (versus </a:t>
            </a:r>
            <a:r>
              <a:rPr lang="de-DE" sz="1200" b="0" kern="1200" dirty="0" err="1" smtClean="0">
                <a:solidFill>
                  <a:schemeClr val="tx1"/>
                </a:solidFill>
                <a:effectLst/>
                <a:latin typeface="+mn-lt"/>
                <a:ea typeface="+mn-ea"/>
                <a:cs typeface="+mn-cs"/>
              </a:rPr>
              <a:t>the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public</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sector</a:t>
            </a:r>
            <a:r>
              <a:rPr lang="de-DE" sz="1200" b="0" kern="1200" dirty="0" smtClean="0">
                <a:solidFill>
                  <a:schemeClr val="tx1"/>
                </a:solidFill>
                <a:effectLst/>
                <a:latin typeface="+mn-lt"/>
                <a:ea typeface="+mn-ea"/>
                <a:cs typeface="+mn-cs"/>
              </a:rPr>
              <a:t>). </a:t>
            </a:r>
            <a:endParaRPr lang="de-DE" dirty="0" smtClean="0">
              <a:effectLst/>
            </a:endParaRP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Public </a:t>
            </a:r>
            <a:r>
              <a:rPr lang="de-DE" sz="1200" b="1" kern="1200" dirty="0" err="1" smtClean="0">
                <a:solidFill>
                  <a:schemeClr val="tx1"/>
                </a:solidFill>
                <a:effectLst/>
                <a:latin typeface="+mn-lt"/>
                <a:ea typeface="+mn-ea"/>
                <a:cs typeface="+mn-cs"/>
              </a:rPr>
              <a:t>finance</a:t>
            </a:r>
            <a:r>
              <a:rPr lang="de-DE" sz="1200" b="1"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using</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public</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dollars</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raised</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through</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taxes</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and</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other</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government</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revenue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streams</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to</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fund</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the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production</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and</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distribution</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of</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public</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goods</a:t>
            </a:r>
            <a:r>
              <a:rPr lang="de-DE" sz="1200" b="0" kern="1200" dirty="0" smtClean="0">
                <a:solidFill>
                  <a:schemeClr val="tx1"/>
                </a:solidFill>
                <a:effectLst/>
                <a:latin typeface="+mn-lt"/>
                <a:ea typeface="+mn-ea"/>
                <a:cs typeface="+mn-cs"/>
              </a:rPr>
              <a:t>. </a:t>
            </a:r>
          </a:p>
          <a:p>
            <a:endParaRPr lang="de-DE" dirty="0" smtClean="0">
              <a:effectLst/>
            </a:endParaRPr>
          </a:p>
          <a:p>
            <a:r>
              <a:rPr lang="de-DE" sz="1200" b="1" kern="1200" dirty="0" smtClean="0">
                <a:solidFill>
                  <a:schemeClr val="tx1"/>
                </a:solidFill>
                <a:effectLst/>
                <a:latin typeface="+mn-lt"/>
                <a:ea typeface="+mn-ea"/>
                <a:cs typeface="+mn-cs"/>
              </a:rPr>
              <a:t>Public </a:t>
            </a:r>
            <a:r>
              <a:rPr lang="de-DE" sz="1200" b="1" kern="1200" dirty="0" err="1" smtClean="0">
                <a:solidFill>
                  <a:schemeClr val="tx1"/>
                </a:solidFill>
                <a:effectLst/>
                <a:latin typeface="+mn-lt"/>
                <a:ea typeface="+mn-ea"/>
                <a:cs typeface="+mn-cs"/>
              </a:rPr>
              <a:t>climate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finance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climate</a:t>
            </a:r>
            <a:r>
              <a:rPr lang="de-DE" sz="1200" b="1" kern="1200" dirty="0" smtClean="0">
                <a:solidFill>
                  <a:schemeClr val="tx1"/>
                </a:solidFill>
                <a:effectLst/>
                <a:latin typeface="+mn-lt"/>
                <a:ea typeface="+mn-ea"/>
                <a:cs typeface="+mn-cs"/>
              </a:rPr>
              <a:t>-relevant </a:t>
            </a:r>
            <a:r>
              <a:rPr lang="de-DE" sz="1200" b="1" kern="1200" dirty="0" err="1" smtClean="0">
                <a:solidFill>
                  <a:schemeClr val="tx1"/>
                </a:solidFill>
                <a:effectLst/>
                <a:latin typeface="+mn-lt"/>
                <a:ea typeface="+mn-ea"/>
                <a:cs typeface="+mn-cs"/>
              </a:rPr>
              <a:t>finance</a:t>
            </a:r>
            <a:r>
              <a:rPr lang="de-DE" sz="1200" b="1"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pub</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lic</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finance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from</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developed</a:t>
            </a:r>
            <a:r>
              <a:rPr lang="de-DE" sz="1200" b="0" kern="1200" dirty="0" smtClean="0">
                <a:solidFill>
                  <a:schemeClr val="tx1"/>
                </a:solidFill>
                <a:effectLst/>
                <a:latin typeface="+mn-lt"/>
                <a:ea typeface="+mn-ea"/>
                <a:cs typeface="+mn-cs"/>
              </a:rPr>
              <a:t> countries </a:t>
            </a:r>
            <a:r>
              <a:rPr lang="de-DE" sz="1200" b="0" kern="1200" dirty="0" err="1" smtClean="0">
                <a:solidFill>
                  <a:schemeClr val="tx1"/>
                </a:solidFill>
                <a:effectLst/>
                <a:latin typeface="+mn-lt"/>
                <a:ea typeface="+mn-ea"/>
                <a:cs typeface="+mn-cs"/>
              </a:rPr>
              <a:t>used</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to</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support</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climate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change</a:t>
            </a:r>
            <a:r>
              <a:rPr lang="de-DE" sz="1200" b="0" kern="1200" dirty="0" smtClean="0">
                <a:solidFill>
                  <a:schemeClr val="tx1"/>
                </a:solidFill>
                <a:effectLst/>
                <a:latin typeface="+mn-lt"/>
                <a:ea typeface="+mn-ea"/>
                <a:cs typeface="+mn-cs"/>
              </a:rPr>
              <a:t>-relevant </a:t>
            </a:r>
            <a:r>
              <a:rPr lang="de-DE" sz="1200" b="0" kern="1200" dirty="0" err="1" smtClean="0">
                <a:solidFill>
                  <a:schemeClr val="tx1"/>
                </a:solidFill>
                <a:effectLst/>
                <a:latin typeface="+mn-lt"/>
                <a:ea typeface="+mn-ea"/>
                <a:cs typeface="+mn-cs"/>
              </a:rPr>
              <a:t>projects</a:t>
            </a:r>
            <a:r>
              <a:rPr lang="de-DE" sz="1200" b="0" kern="1200" dirty="0" smtClean="0">
                <a:solidFill>
                  <a:schemeClr val="tx1"/>
                </a:solidFill>
                <a:effectLst/>
                <a:latin typeface="+mn-lt"/>
                <a:ea typeface="+mn-ea"/>
                <a:cs typeface="+mn-cs"/>
              </a:rPr>
              <a:t> in </a:t>
            </a:r>
            <a:r>
              <a:rPr lang="de-DE" sz="1200" b="0" kern="1200" dirty="0" err="1" smtClean="0">
                <a:solidFill>
                  <a:schemeClr val="tx1"/>
                </a:solidFill>
                <a:effectLst/>
                <a:latin typeface="+mn-lt"/>
                <a:ea typeface="+mn-ea"/>
                <a:cs typeface="+mn-cs"/>
              </a:rPr>
              <a:t>developing</a:t>
            </a:r>
            <a:r>
              <a:rPr lang="de-DE" sz="1200" b="0" kern="1200" dirty="0" smtClean="0">
                <a:solidFill>
                  <a:schemeClr val="tx1"/>
                </a:solidFill>
                <a:effectLst/>
                <a:latin typeface="+mn-lt"/>
                <a:ea typeface="+mn-ea"/>
                <a:cs typeface="+mn-cs"/>
              </a:rPr>
              <a:t> countries, </a:t>
            </a:r>
            <a:r>
              <a:rPr lang="de-DE" sz="1200" b="0" kern="1200" dirty="0" err="1" smtClean="0">
                <a:solidFill>
                  <a:schemeClr val="tx1"/>
                </a:solidFill>
                <a:effectLst/>
                <a:latin typeface="+mn-lt"/>
                <a:ea typeface="+mn-ea"/>
                <a:cs typeface="+mn-cs"/>
              </a:rPr>
              <a:t>including</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low-carbon</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projects</a:t>
            </a:r>
            <a:r>
              <a:rPr lang="de-DE" sz="1200" b="0" kern="1200" dirty="0" smtClean="0">
                <a:solidFill>
                  <a:schemeClr val="tx1"/>
                </a:solidFill>
                <a:effectLst/>
                <a:latin typeface="+mn-lt"/>
                <a:ea typeface="+mn-ea"/>
                <a:cs typeface="+mn-cs"/>
              </a:rPr>
              <a:t>. This </a:t>
            </a:r>
            <a:r>
              <a:rPr lang="de-DE" sz="1200" b="0" kern="1200" dirty="0" err="1" smtClean="0">
                <a:solidFill>
                  <a:schemeClr val="tx1"/>
                </a:solidFill>
                <a:effectLst/>
                <a:latin typeface="+mn-lt"/>
                <a:ea typeface="+mn-ea"/>
                <a:cs typeface="+mn-cs"/>
              </a:rPr>
              <a:t>paper</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discusses</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the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use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of</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public</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climate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finance</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to</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leverage</a:t>
            </a:r>
            <a:r>
              <a:rPr lang="de-DE" sz="1200" b="0" kern="1200" dirty="0" smtClean="0">
                <a:solidFill>
                  <a:schemeClr val="tx1"/>
                </a:solidFill>
                <a:effectLst/>
                <a:latin typeface="+mn-lt"/>
                <a:ea typeface="+mn-ea"/>
                <a:cs typeface="+mn-cs"/>
              </a:rPr>
              <a:t> private </a:t>
            </a:r>
            <a:r>
              <a:rPr lang="de-DE" sz="1200" b="0" kern="1200" dirty="0" err="1" smtClean="0">
                <a:solidFill>
                  <a:schemeClr val="tx1"/>
                </a:solidFill>
                <a:effectLst/>
                <a:latin typeface="+mn-lt"/>
                <a:ea typeface="+mn-ea"/>
                <a:cs typeface="+mn-cs"/>
              </a:rPr>
              <a:t>sector</a:t>
            </a:r>
            <a:r>
              <a:rPr lang="de-DE" sz="1200" b="0" kern="120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investment</a:t>
            </a:r>
            <a:r>
              <a:rPr lang="de-DE" sz="1200" b="0" kern="1200" dirty="0" smtClean="0">
                <a:solidFill>
                  <a:schemeClr val="tx1"/>
                </a:solidFill>
                <a:effectLst/>
                <a:latin typeface="+mn-lt"/>
                <a:ea typeface="+mn-ea"/>
                <a:cs typeface="+mn-cs"/>
              </a:rPr>
              <a:t>. </a:t>
            </a:r>
            <a:endParaRPr lang="de-DE" dirty="0" smtClean="0">
              <a:effectLst/>
            </a:endParaRPr>
          </a:p>
          <a:p>
            <a:endParaRPr lang="en-CA"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n-lt"/>
                <a:cs typeface="Calibri"/>
              </a:rPr>
              <a:t>(World Resources Institute, 2012) - http://</a:t>
            </a:r>
            <a:r>
              <a:rPr lang="en-GB" sz="1800" dirty="0" err="1" smtClean="0">
                <a:latin typeface="+mn-lt"/>
                <a:cs typeface="Calibri"/>
              </a:rPr>
              <a:t>pdf.wri.org</a:t>
            </a:r>
            <a:r>
              <a:rPr lang="en-GB" sz="1800" dirty="0" smtClean="0">
                <a:latin typeface="+mn-lt"/>
                <a:cs typeface="Calibri"/>
              </a:rPr>
              <a:t>/</a:t>
            </a:r>
            <a:r>
              <a:rPr lang="en-GB" sz="1800" dirty="0" err="1" smtClean="0">
                <a:latin typeface="+mn-lt"/>
                <a:cs typeface="Calibri"/>
              </a:rPr>
              <a:t>moving_the_fulcrum.pdf</a:t>
            </a:r>
            <a:endParaRPr lang="en-GB" sz="1800" dirty="0" smtClean="0">
              <a:latin typeface="+mn-lt"/>
              <a:cs typeface="Calibri"/>
            </a:endParaRPr>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8</a:t>
            </a:fld>
            <a:endParaRPr lang="de-DE"/>
          </a:p>
        </p:txBody>
      </p:sp>
    </p:spTree>
    <p:extLst>
      <p:ext uri="{BB962C8B-B14F-4D97-AF65-F5344CB8AC3E}">
        <p14:creationId xmlns:p14="http://schemas.microsoft.com/office/powerpoint/2010/main" val="2817664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29</a:t>
            </a:fld>
            <a:endParaRPr lang="de-DE"/>
          </a:p>
        </p:txBody>
      </p:sp>
    </p:spTree>
    <p:extLst>
      <p:ext uri="{BB962C8B-B14F-4D97-AF65-F5344CB8AC3E}">
        <p14:creationId xmlns:p14="http://schemas.microsoft.com/office/powerpoint/2010/main" val="4163649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30</a:t>
            </a:fld>
            <a:endParaRPr lang="de-DE"/>
          </a:p>
        </p:txBody>
      </p:sp>
    </p:spTree>
    <p:extLst>
      <p:ext uri="{BB962C8B-B14F-4D97-AF65-F5344CB8AC3E}">
        <p14:creationId xmlns:p14="http://schemas.microsoft.com/office/powerpoint/2010/main" val="1519628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err="1" smtClean="0"/>
              <a:t>Prosol</a:t>
            </a:r>
            <a:r>
              <a:rPr lang="en-CA" dirty="0" smtClean="0"/>
              <a:t> aimed to revive the market for solar</a:t>
            </a:r>
            <a:r>
              <a:rPr lang="en-CA" baseline="0" dirty="0" smtClean="0"/>
              <a:t> water heaters </a:t>
            </a:r>
            <a:r>
              <a:rPr lang="en-CA" dirty="0" smtClean="0"/>
              <a:t>in the residential sector by engaging local financial institutions to provide credit lines to consumers. It provided a 20 percent subsidy on the capital costs of SWHs and a temporary interest rate subsidy, which was gradually phased out after eighteen months. Commercial banks provided loans to consumers which were repaid via the state electricity utility, Tunisian Company of Electricity and Gas (STEG), through the electricity bill. </a:t>
            </a:r>
            <a:r>
              <a:rPr lang="en-CA" dirty="0" err="1" smtClean="0"/>
              <a:t>Prosol</a:t>
            </a:r>
            <a:r>
              <a:rPr lang="en-CA" dirty="0" smtClean="0"/>
              <a:t> also included awareness-raising campaigns targeted at consumers and commercial banks, and provided capacity building to financial institutions and technology providers to develop long-term knowledge and expertise.</a:t>
            </a:r>
          </a:p>
          <a:p>
            <a:endParaRPr lang="en-CA" dirty="0" smtClean="0"/>
          </a:p>
          <a:p>
            <a:r>
              <a:rPr lang="en-CA" dirty="0" smtClean="0"/>
              <a:t>Total public and private investment in </a:t>
            </a:r>
            <a:r>
              <a:rPr lang="en-CA" dirty="0" err="1" smtClean="0"/>
              <a:t>Prosol</a:t>
            </a:r>
            <a:r>
              <a:rPr lang="en-CA" dirty="0" smtClean="0"/>
              <a:t> between 2005 and 2010 amounted to an estimated $134 million, including an estimated $21.8 million in government funding to cover the capital cost subsidy. The public sector provided 18 percent of investments and local private investors (commercial banks and households) accounted for the remaining 82 percent, a leverage rate of five dollars of private capital for every dollar of public resources. Furthermore, the shift in consumer demand reduced the government’s fossil- fuel subsidy spending by an estimated $15.2 million.</a:t>
            </a:r>
          </a:p>
          <a:p>
            <a:endParaRPr lang="en-CA" dirty="0" smtClean="0"/>
          </a:p>
          <a:p>
            <a:r>
              <a:rPr lang="en-CA" dirty="0" smtClean="0"/>
              <a:t>WRI, 2013 – Mobilising Climate Investment-The Role of International Climate Finance in Creating Readiness for Scaled-up Low-carbon Energy</a:t>
            </a:r>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31</a:t>
            </a:fld>
            <a:endParaRPr lang="de-DE"/>
          </a:p>
        </p:txBody>
      </p:sp>
    </p:spTree>
    <p:extLst>
      <p:ext uri="{BB962C8B-B14F-4D97-AF65-F5344CB8AC3E}">
        <p14:creationId xmlns:p14="http://schemas.microsoft.com/office/powerpoint/2010/main" val="3805817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1" dirty="0" smtClean="0"/>
              <a:t>1. Stimulating autonomous climate-proofing by private sector entities</a:t>
            </a:r>
          </a:p>
          <a:p>
            <a:r>
              <a:rPr lang="en-CA" dirty="0" smtClean="0"/>
              <a:t>It is vital that investment portfolios and companies‘ operations and supply chains reduce their exposure to climate risk. The challenge is for governments to incentivise private sector actors, from institutional investors and multinational corporations to small enterprises, to mainstream climate adaptation into normal business activity. This could be through economic incentives such as redirecting subsidies/taxes to support environmentally sustainable activities, regulation of planning and building codes, education and information provision, and through capacity building.</a:t>
            </a:r>
          </a:p>
          <a:p>
            <a:r>
              <a:rPr lang="en-CA" dirty="0" smtClean="0"/>
              <a:t>(Global Compact coaching </a:t>
            </a:r>
            <a:r>
              <a:rPr lang="en-CA" baseline="0" dirty="0" smtClean="0"/>
              <a:t>on corporate adaptation strategies or MSME Adapt http://</a:t>
            </a:r>
            <a:r>
              <a:rPr lang="en-CA" baseline="0" dirty="0" err="1" smtClean="0"/>
              <a:t>www.climate-expert.in</a:t>
            </a:r>
            <a:r>
              <a:rPr lang="en-CA" baseline="0" smtClean="0"/>
              <a:t>)</a:t>
            </a:r>
          </a:p>
          <a:p>
            <a:endParaRPr lang="en-CA" dirty="0" smtClean="0"/>
          </a:p>
          <a:p>
            <a:r>
              <a:rPr lang="en-CA" b="1" dirty="0" smtClean="0"/>
              <a:t>2. Co-financing of infrastructure development</a:t>
            </a:r>
          </a:p>
          <a:p>
            <a:r>
              <a:rPr lang="en-CA" dirty="0" smtClean="0"/>
              <a:t>The Organisation for Economic Cooperation and Development (OECD) has made a case for carefully designed public-private partnerships (PPPs) that lock in contractual responsibility for adaptation benefits. The OECD argues that, with the right incentive structures and potential returns, PPPs could attract investment from institutional investors. Adaptation would only be one part of overlapping policy goals in infrastructure development, with projects potentially aimed at mitigation, resource management and economic development.</a:t>
            </a:r>
          </a:p>
          <a:p>
            <a:endParaRPr lang="en-CA" dirty="0" smtClean="0"/>
          </a:p>
          <a:p>
            <a:r>
              <a:rPr lang="en-CA" b="1" dirty="0" smtClean="0"/>
              <a:t>3. Adaptation products and services</a:t>
            </a:r>
          </a:p>
          <a:p>
            <a:r>
              <a:rPr lang="en-CA" dirty="0" smtClean="0"/>
              <a:t>There is a growing  ̳adaptation marketplace‘, where companies are developing new markets for products and services for businesses and consumers. Insurance against climate risk has received the most attention in this area. Faced with the challenge of reaching the most vulnerable, new micro- insurance products are being created, often aimed at smallholder farmers in developing countries. These include: weather index-linked insurance; climate information services; agricultural services such as climate-resistant seed varieties; irrigation systems and pesticides; water treatment products, such as desalination/purification, and wastewater filtration and reuse; and climate-resilient building materials. (Fry 2013)</a:t>
            </a:r>
          </a:p>
          <a:p>
            <a:endParaRPr lang="en-CA" dirty="0" smtClean="0"/>
          </a:p>
          <a:p>
            <a:r>
              <a:rPr lang="en-CA" b="1" dirty="0" smtClean="0"/>
              <a:t>Emerging business opportunities in helping others to reduce their climate risks, for example:</a:t>
            </a:r>
          </a:p>
          <a:p>
            <a:r>
              <a:rPr lang="en-CA" dirty="0" smtClean="0"/>
              <a:t>• generating new finance, to help fill the massive deficit in available funds for adaptation;2</a:t>
            </a:r>
          </a:p>
          <a:p>
            <a:r>
              <a:rPr lang="en-CA" dirty="0" smtClean="0"/>
              <a:t>• designing, manufacturing and distributing goods and </a:t>
            </a:r>
            <a:r>
              <a:rPr lang="en-CA" dirty="0" err="1" smtClean="0"/>
              <a:t>serv</a:t>
            </a:r>
            <a:r>
              <a:rPr lang="en-CA" dirty="0" smtClean="0"/>
              <a:t>- ices that can help reduce the vulnerability of individuals and communities to climate change; and,</a:t>
            </a:r>
          </a:p>
          <a:p>
            <a:r>
              <a:rPr lang="en-CA" dirty="0" smtClean="0"/>
              <a:t>• providing risk management tools, including insurance. (SEI, 2009)</a:t>
            </a:r>
          </a:p>
          <a:p>
            <a:endParaRPr lang="en-CA" dirty="0" smtClean="0"/>
          </a:p>
          <a:p>
            <a:r>
              <a:rPr lang="en-CA" b="1" dirty="0" smtClean="0"/>
              <a:t>Examples where private sector investments could contribute to climate change adaptation in developing countries:</a:t>
            </a:r>
          </a:p>
          <a:p>
            <a:r>
              <a:rPr lang="en-CA" dirty="0" smtClean="0"/>
              <a:t>a. In agriculture, more efficient irrigation can improve yields, reduce vulnerability to drought, and reduce stress on local water supplies. Biotechnology may contribute towards the development of climate-resilient seeds and other technologies that can help farmers adapt to climate change.4 Private companies are also taking a greater interest in ensuring the sustainability and climate-resilience of agricultural supply chains5.</a:t>
            </a:r>
          </a:p>
          <a:p>
            <a:r>
              <a:rPr lang="en-CA" dirty="0" smtClean="0"/>
              <a:t>b. Many hydropower plants, ports, and other large infrastructure facilities are owned and/or operated by private companies. These long-lived assets are among the investments most at risk from changes in precipitation patterns and intensity, sea- level rise, and extreme weather events6.</a:t>
            </a:r>
          </a:p>
          <a:p>
            <a:r>
              <a:rPr lang="en-CA" dirty="0" smtClean="0"/>
              <a:t>c. The availability of low cost, high quality cellular phone service and remotely communicated weather information is making it possible to provide earlier warnings of storms and extreme weather events. This is possible due to large investments and transfer of technology by private firms, even in many poor countries and remote regions.</a:t>
            </a:r>
          </a:p>
          <a:p>
            <a:r>
              <a:rPr lang="en-CA" dirty="0" smtClean="0"/>
              <a:t>d. Appropriate alterations in building design and construction practices have been shown to reduce damages from hurricanes and other extreme weather events by over 80 percent. Privatized or semi-privatized water utility companies may be more sensitive to shortages and limitations in supply and have the incentive to minimize losses and inefficiencies.</a:t>
            </a:r>
          </a:p>
          <a:p>
            <a:r>
              <a:rPr lang="en-CA" dirty="0" smtClean="0"/>
              <a:t>e. Mining and energy companies operating in high northern latitudes will need to change design and construction practices to allow for shorter winters and the melting of the permafrost.</a:t>
            </a:r>
            <a:r>
              <a:rPr lang="en-CA" baseline="0" dirty="0" smtClean="0"/>
              <a:t> (GEF, 2012)</a:t>
            </a:r>
            <a:endParaRPr lang="en-CA" dirty="0" smtClean="0"/>
          </a:p>
          <a:p>
            <a:endParaRPr lang="en-CA" dirty="0" smtClean="0"/>
          </a:p>
          <a:p>
            <a:r>
              <a:rPr lang="en-CA" dirty="0" smtClean="0"/>
              <a:t>SEI, 2009</a:t>
            </a:r>
            <a:r>
              <a:rPr lang="en-CA" baseline="0" dirty="0" smtClean="0"/>
              <a:t> – Stockholm Environment Institute, - </a:t>
            </a:r>
            <a:r>
              <a:rPr lang="en-CA" baseline="0" dirty="0" err="1" smtClean="0"/>
              <a:t>sei-international.org</a:t>
            </a:r>
            <a:r>
              <a:rPr lang="en-CA" baseline="0" dirty="0" smtClean="0"/>
              <a:t> // Private Sector Finance and Climate Change Adaptation, policy brief</a:t>
            </a:r>
            <a:endParaRPr lang="en-CA" dirty="0" smtClean="0"/>
          </a:p>
          <a:p>
            <a:r>
              <a:rPr lang="en-CA" dirty="0" smtClean="0"/>
              <a:t>Fry,</a:t>
            </a:r>
            <a:r>
              <a:rPr lang="en-CA" baseline="0" dirty="0" smtClean="0"/>
              <a:t> 2013 - Bretton Woods Project and CAFOD - http://</a:t>
            </a:r>
            <a:r>
              <a:rPr lang="en-CA" baseline="0" dirty="0" err="1" smtClean="0"/>
              <a:t>www.brettonwoodsproject.org</a:t>
            </a:r>
            <a:r>
              <a:rPr lang="en-CA" baseline="0" dirty="0" smtClean="0"/>
              <a:t>/</a:t>
            </a:r>
            <a:r>
              <a:rPr lang="en-CA" baseline="0" dirty="0" err="1" smtClean="0"/>
              <a:t>wp</a:t>
            </a:r>
            <a:r>
              <a:rPr lang="en-CA" baseline="0" dirty="0" smtClean="0"/>
              <a:t>-content/uploads/2013/12/</a:t>
            </a:r>
            <a:r>
              <a:rPr lang="en-CA" baseline="0" dirty="0" err="1" smtClean="0"/>
              <a:t>PPCR_PS_briefing_web.pdf</a:t>
            </a:r>
            <a:endParaRPr lang="en-CA" dirty="0" smtClean="0"/>
          </a:p>
          <a:p>
            <a:r>
              <a:rPr lang="en-CA" dirty="0" smtClean="0"/>
              <a:t>GEF,</a:t>
            </a:r>
            <a:r>
              <a:rPr lang="en-CA" baseline="0" dirty="0" smtClean="0"/>
              <a:t> 2012 - </a:t>
            </a:r>
            <a:r>
              <a:rPr lang="en-US" baseline="0" dirty="0" smtClean="0"/>
              <a:t>GEF/LDCF.SCCF.12/Inf.06 May 9, 2012</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32</a:t>
            </a:fld>
            <a:endParaRPr lang="de-DE"/>
          </a:p>
        </p:txBody>
      </p:sp>
    </p:spTree>
    <p:extLst>
      <p:ext uri="{BB962C8B-B14F-4D97-AF65-F5344CB8AC3E}">
        <p14:creationId xmlns:p14="http://schemas.microsoft.com/office/powerpoint/2010/main" val="18638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1" dirty="0" smtClean="0"/>
              <a:t>The Pilot Program for Climate Resilience: Engaging the Private Sector in Nepal</a:t>
            </a:r>
          </a:p>
          <a:p>
            <a:endParaRPr lang="en-CA" b="1" dirty="0" smtClean="0"/>
          </a:p>
          <a:p>
            <a:r>
              <a:rPr lang="en-CA" dirty="0" smtClean="0"/>
              <a:t>In Nepal, the Pilot Program for Climate Resilience1 contributed grant financing of USD 2 million – within its larger funding support to the country’s strategic investment plan – to fund awareness, knowledge, and capacity building activities geared toward unlocking increased private investment in climate adaptive practices. This set of activities, which are implemented by the International Finance Corporation, aim</a:t>
            </a:r>
          </a:p>
          <a:p>
            <a:r>
              <a:rPr lang="en-CA" dirty="0" smtClean="0"/>
              <a:t>to overcome farmers’ technical and capacity gaps, and increase agricultural productivity. Targeted interventions include the following:</a:t>
            </a:r>
          </a:p>
          <a:p>
            <a:endParaRPr lang="en-CA" dirty="0" smtClean="0"/>
          </a:p>
          <a:p>
            <a:r>
              <a:rPr lang="en-CA" dirty="0" smtClean="0"/>
              <a:t>• Improving the government’s understanding about the role and importance of private sector involvement in building the country’s resilience.</a:t>
            </a:r>
          </a:p>
          <a:p>
            <a:r>
              <a:rPr lang="en-CA" dirty="0" smtClean="0"/>
              <a:t>• Enhancing local private actors’ awareness about the risks and opportunities associated with changing climate conditions.</a:t>
            </a:r>
          </a:p>
          <a:p>
            <a:r>
              <a:rPr lang="en-CA" dirty="0" smtClean="0"/>
              <a:t>• Involving three agribusiness companies in the project by providing training to these companies’ technical teams to enable them to transfer skills on climate proofed agronomic practices to farmers, and by covering part of farmers training costs.</a:t>
            </a:r>
          </a:p>
          <a:p>
            <a:r>
              <a:rPr lang="en-CA" dirty="0" smtClean="0"/>
              <a:t>• Encouraging local commercial banks to provide loans to farmers for adaptation-relevant activities, by providing bank staff with training on risk management practices, and assistance in developing new financial products that cater to farmers’ needs.</a:t>
            </a:r>
          </a:p>
          <a:p>
            <a:r>
              <a:rPr lang="en-CA" dirty="0" smtClean="0"/>
              <a:t>(CPI,</a:t>
            </a:r>
            <a:r>
              <a:rPr lang="en-CA" baseline="0" dirty="0" smtClean="0"/>
              <a:t> 2013)</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33</a:t>
            </a:fld>
            <a:endParaRPr lang="de-DE"/>
          </a:p>
        </p:txBody>
      </p:sp>
    </p:spTree>
    <p:extLst>
      <p:ext uri="{BB962C8B-B14F-4D97-AF65-F5344CB8AC3E}">
        <p14:creationId xmlns:p14="http://schemas.microsoft.com/office/powerpoint/2010/main" val="380581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1" dirty="0" smtClean="0"/>
              <a:t>Capital Providers: </a:t>
            </a:r>
            <a:r>
              <a:rPr lang="en-CA" dirty="0" smtClean="0"/>
              <a:t>Private sector actors who make direct investments—whether in the form of debt or equity—in projects. These actors include institutional investors (including sovereign wealth funds, endowments, pension funds, mutual funds, insurance companies, hedge funds, and private equity firms), commercial banks, and corporations making internal capital allocation decisions. Some capital providers may also act as project developers or market facilitators. For example, a bank making direct equity investment into companies using its own capital may also provide underwriting services to assist other companies in raising capital from other sources.</a:t>
            </a:r>
          </a:p>
          <a:p>
            <a:endParaRPr lang="en-CA" b="1" dirty="0" smtClean="0"/>
          </a:p>
          <a:p>
            <a:r>
              <a:rPr lang="en-CA" b="1" dirty="0" smtClean="0"/>
              <a:t>Market Facilitators: </a:t>
            </a:r>
            <a:r>
              <a:rPr lang="en-CA" dirty="0" smtClean="0"/>
              <a:t>Private sector actors who provide critical financial services. Examples include insurance companies (who offer products that can reduce project and market risks), financial institutions (who provide underwriting, advisory, and other financial services), liquidity providers (who provide short- term loans and/or currency exchange services), rating agencies (who evaluate a project’s ability to repay its debt), and data providers (providing market information). “Market Facilitators” are critical to market creation and growth.</a:t>
            </a:r>
          </a:p>
          <a:p>
            <a:endParaRPr lang="en-CA" dirty="0" smtClean="0"/>
          </a:p>
          <a:p>
            <a:r>
              <a:rPr lang="en-CA" b="1" dirty="0" smtClean="0"/>
              <a:t>Project Developers: </a:t>
            </a:r>
            <a:r>
              <a:rPr lang="en-CA" dirty="0" smtClean="0"/>
              <a:t>Entities (ranging from small and medium enterprises to larger corporations) undertaking projects and seeking financing. Project developers often act as “Capital Providers” since they typically provide a portion of a project’s financing through their own capital contribution (also known as an “equity stake”). In the case of low-carbon development, projects can range from wind and solar installations, to energy efficiency retrofits, to biomass and waste-to- energy conversion facilities.(CPI, 2013)</a:t>
            </a:r>
          </a:p>
          <a:p>
            <a:endParaRPr lang="en-CA" dirty="0" smtClean="0"/>
          </a:p>
          <a:p>
            <a:r>
              <a:rPr lang="en-CA" b="1" dirty="0" smtClean="0"/>
              <a:t>Investee: </a:t>
            </a:r>
            <a:r>
              <a:rPr lang="en-US" sz="1200" b="0" i="0" kern="1200" dirty="0" smtClean="0">
                <a:solidFill>
                  <a:schemeClr val="tx1"/>
                </a:solidFill>
                <a:effectLst/>
                <a:latin typeface="+mn-lt"/>
                <a:ea typeface="+mn-ea"/>
                <a:cs typeface="+mn-cs"/>
              </a:rPr>
              <a:t>A company or entity in which an investor</a:t>
            </a:r>
            <a:r>
              <a:rPr lang="en-US" sz="1200" b="0" i="0" kern="1200" baseline="0" dirty="0" smtClean="0">
                <a:solidFill>
                  <a:schemeClr val="tx1"/>
                </a:solidFill>
                <a:effectLst/>
                <a:latin typeface="+mn-lt"/>
                <a:ea typeface="+mn-ea"/>
                <a:cs typeface="+mn-cs"/>
              </a:rPr>
              <a:t> makes a direct investment </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9</a:t>
            </a:fld>
            <a:endParaRPr lang="de-DE"/>
          </a:p>
        </p:txBody>
      </p:sp>
    </p:spTree>
    <p:extLst>
      <p:ext uri="{BB962C8B-B14F-4D97-AF65-F5344CB8AC3E}">
        <p14:creationId xmlns:p14="http://schemas.microsoft.com/office/powerpoint/2010/main" val="334525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chemeClr val="tx1"/>
                </a:solidFill>
                <a:effectLst/>
                <a:latin typeface="+mn-lt"/>
                <a:ea typeface="+mn-ea"/>
                <a:cs typeface="+mn-cs"/>
              </a:rPr>
              <a:t>Mitigation</a:t>
            </a:r>
            <a:r>
              <a:rPr lang="de-DE" sz="1200" b="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Experts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estimate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new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investments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up</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$300 </a:t>
            </a:r>
            <a:r>
              <a:rPr lang="de-DE" sz="1200" kern="1200" dirty="0" err="1" smtClean="0">
                <a:solidFill>
                  <a:schemeClr val="tx1"/>
                </a:solidFill>
                <a:effectLst/>
                <a:latin typeface="+mn-lt"/>
                <a:ea typeface="+mn-ea"/>
                <a:cs typeface="+mn-cs"/>
              </a:rPr>
              <a:t>billion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annually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by</a:t>
            </a:r>
            <a:r>
              <a:rPr lang="de-DE" sz="1200" kern="1200" dirty="0" smtClean="0">
                <a:solidFill>
                  <a:schemeClr val="tx1"/>
                </a:solidFill>
                <a:effectLst/>
                <a:latin typeface="+mn-lt"/>
                <a:ea typeface="+mn-ea"/>
                <a:cs typeface="+mn-cs"/>
              </a:rPr>
              <a:t> 2020, </a:t>
            </a:r>
            <a:r>
              <a:rPr lang="de-DE" sz="1200" kern="1200" dirty="0" err="1" smtClean="0">
                <a:solidFill>
                  <a:schemeClr val="tx1"/>
                </a:solidFill>
                <a:effectLst/>
                <a:latin typeface="+mn-lt"/>
                <a:ea typeface="+mn-ea"/>
                <a:cs typeface="+mn-cs"/>
              </a:rPr>
              <a:t>grow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up</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$500 </a:t>
            </a:r>
            <a:r>
              <a:rPr lang="de-DE" sz="1200" kern="1200" dirty="0" err="1" smtClean="0">
                <a:solidFill>
                  <a:schemeClr val="tx1"/>
                </a:solidFill>
                <a:effectLst/>
                <a:latin typeface="+mn-lt"/>
                <a:ea typeface="+mn-ea"/>
                <a:cs typeface="+mn-cs"/>
              </a:rPr>
              <a:t>billion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annually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by</a:t>
            </a:r>
            <a:r>
              <a:rPr lang="de-DE" sz="1200" kern="1200" dirty="0" smtClean="0">
                <a:solidFill>
                  <a:schemeClr val="tx1"/>
                </a:solidFill>
                <a:effectLst/>
                <a:latin typeface="+mn-lt"/>
                <a:ea typeface="+mn-ea"/>
                <a:cs typeface="+mn-cs"/>
              </a:rPr>
              <a:t> 2030,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required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mitigate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developing</a:t>
            </a:r>
            <a:r>
              <a:rPr lang="de-DE" sz="1200" kern="1200" dirty="0" smtClean="0">
                <a:solidFill>
                  <a:schemeClr val="tx1"/>
                </a:solidFill>
                <a:effectLst/>
                <a:latin typeface="+mn-lt"/>
                <a:ea typeface="+mn-ea"/>
                <a:cs typeface="+mn-cs"/>
              </a:rPr>
              <a:t> countries’ </a:t>
            </a:r>
            <a:r>
              <a:rPr lang="de-DE" sz="1200" kern="1200" dirty="0" err="1" smtClean="0">
                <a:solidFill>
                  <a:schemeClr val="tx1"/>
                </a:solidFill>
                <a:effectLst/>
                <a:latin typeface="+mn-lt"/>
                <a:ea typeface="+mn-ea"/>
                <a:cs typeface="+mn-cs"/>
              </a:rPr>
              <a:t>greenhouse</a:t>
            </a:r>
            <a:r>
              <a:rPr lang="de-DE" sz="1200" kern="1200" dirty="0" smtClean="0">
                <a:solidFill>
                  <a:schemeClr val="tx1"/>
                </a:solidFill>
                <a:effectLst/>
                <a:latin typeface="+mn-lt"/>
                <a:ea typeface="+mn-ea"/>
                <a:cs typeface="+mn-cs"/>
              </a:rPr>
              <a:t> gas </a:t>
            </a:r>
            <a:r>
              <a:rPr lang="de-DE" sz="1200" kern="1200" dirty="0" err="1" smtClean="0">
                <a:solidFill>
                  <a:schemeClr val="tx1"/>
                </a:solidFill>
                <a:effectLst/>
                <a:latin typeface="+mn-lt"/>
                <a:ea typeface="+mn-ea"/>
                <a:cs typeface="+mn-cs"/>
              </a:rPr>
              <a:t>emissions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levels</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line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global targets.1 </a:t>
            </a:r>
            <a:r>
              <a:rPr lang="de-DE" sz="1200" kern="1200" dirty="0" err="1" smtClean="0">
                <a:solidFill>
                  <a:schemeClr val="tx1"/>
                </a:solidFill>
                <a:effectLst/>
                <a:latin typeface="+mn-lt"/>
                <a:ea typeface="+mn-ea"/>
                <a:cs typeface="+mn-cs"/>
              </a:rPr>
              <a:t>While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industrialized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nations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committed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mobilizing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new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funds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$100 </a:t>
            </a:r>
            <a:r>
              <a:rPr lang="de-DE" sz="1200" kern="1200" dirty="0" err="1" smtClean="0">
                <a:solidFill>
                  <a:schemeClr val="tx1"/>
                </a:solidFill>
                <a:effectLst/>
                <a:latin typeface="+mn-lt"/>
                <a:ea typeface="+mn-ea"/>
                <a:cs typeface="+mn-cs"/>
              </a:rPr>
              <a:t>billion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annually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by</a:t>
            </a:r>
            <a:r>
              <a:rPr lang="de-DE" sz="1200" kern="1200" dirty="0" smtClean="0">
                <a:solidFill>
                  <a:schemeClr val="tx1"/>
                </a:solidFill>
                <a:effectLst/>
                <a:latin typeface="+mn-lt"/>
                <a:ea typeface="+mn-ea"/>
                <a:cs typeface="+mn-cs"/>
              </a:rPr>
              <a:t> 2020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meet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needs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level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funding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far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required</a:t>
            </a:r>
            <a:r>
              <a:rPr lang="de-DE"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(WRI,</a:t>
            </a:r>
            <a:r>
              <a:rPr lang="en-CA" sz="1200" kern="1200" baseline="0" dirty="0" smtClean="0">
                <a:solidFill>
                  <a:schemeClr val="tx1"/>
                </a:solidFill>
                <a:effectLst/>
                <a:latin typeface="+mn-lt"/>
                <a:ea typeface="+mn-ea"/>
                <a:cs typeface="+mn-cs"/>
              </a:rPr>
              <a:t>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Estimates of projected annual climate change mitigation financing needs in developing countries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smtClean="0">
                <a:solidFill>
                  <a:schemeClr val="tx1"/>
                </a:solidFill>
                <a:effectLst/>
                <a:latin typeface="+mn-lt"/>
                <a:ea typeface="+mn-ea"/>
                <a:cs typeface="+mn-cs"/>
              </a:rPr>
              <a:t>International Energy Agency (2008) – USD 565 billion annually from 2010 – 2020; USD 565 billion from 2030 onwards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smtClean="0">
                <a:solidFill>
                  <a:schemeClr val="tx1"/>
                </a:solidFill>
                <a:effectLst/>
                <a:latin typeface="+mn-lt"/>
                <a:ea typeface="+mn-ea"/>
                <a:cs typeface="+mn-cs"/>
              </a:rPr>
              <a:t>McKinsey &amp; Company (2009) – USD 300 billion annually from 2010 – 2020; USD 563 billion from 2030 onwards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smtClean="0">
                <a:solidFill>
                  <a:schemeClr val="tx1"/>
                </a:solidFill>
                <a:effectLst/>
                <a:latin typeface="+mn-lt"/>
                <a:ea typeface="+mn-ea"/>
                <a:cs typeface="+mn-cs"/>
              </a:rPr>
              <a:t>Potsdam Institute of Climate Impact Research (2009) – N/A annually from 2010 – 2020; USD 384 billion from 2030 onwards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dirty="0" smtClean="0">
                <a:solidFill>
                  <a:schemeClr val="tx1"/>
                </a:solidFill>
                <a:effectLst/>
                <a:latin typeface="+mn-lt"/>
                <a:ea typeface="+mn-ea"/>
                <a:cs typeface="+mn-cs"/>
              </a:rPr>
              <a:t>Adaptation: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Estimates for adaptation investment needs are even less certain, and range from USD 4 billion per year to well over USD 100 billion per year in 2030. Most adaptation costs concern infrastructure investment in developing countries, and would likely rise significantly without mitigation. Adding to uncertainty about where we stand in relation to these projections, estimates of climate finance directed toward adaptation are uncertain, given difficulties defining adaptation as well as large information investment data gaps, particularly in terms of private investment flows. (CPI,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u="sng" kern="1200" baseline="0" dirty="0" smtClean="0">
                <a:solidFill>
                  <a:schemeClr val="tx1"/>
                </a:solidFill>
                <a:effectLst/>
                <a:latin typeface="+mn-lt"/>
                <a:ea typeface="+mn-ea"/>
                <a:cs typeface="+mn-cs"/>
              </a:rPr>
              <a:t>Why private sector:</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One Solution: Redirect the private sector’s growing investment in developing countries to help fill the growing climate finance gap. McKinsey estimates that the financial stock—that is, the total value of outstanding stocks and bonds—of developing countries grew by $11 trillion in 2011.2 By intervening to improve the investment attractiveness of climate change-relevant markets, the public sector has a significant opportunity to harness and redirect these significant private sector capital flows away from fossil fuel-driven sectors and toward low- carbon development. (WRI,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The integration of low-carbon energy into a broader development agenda can enhance coordination and alignment between different sectors of the economy. Civil society and private sector actors can bring valuable expertise and experience to the planning process, and play important roles in ensuring that low-carbon energy policies and plans are realistic, robust, and tailored to the needs of the country. International support should be aligned with national plans and priorities for effective and sustained outcomes, and should be flexible enough to respond in a timely manner to evolving priorities. (WRI,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See more at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WRI, 2013 - http://</a:t>
            </a:r>
            <a:r>
              <a:rPr lang="en-CA" sz="1200" kern="1200" baseline="0" dirty="0" err="1" smtClean="0">
                <a:solidFill>
                  <a:schemeClr val="tx1"/>
                </a:solidFill>
                <a:effectLst/>
                <a:latin typeface="+mn-lt"/>
                <a:ea typeface="+mn-ea"/>
                <a:cs typeface="+mn-cs"/>
              </a:rPr>
              <a:t>pdf.wri.org</a:t>
            </a:r>
            <a:r>
              <a:rPr lang="en-CA" sz="1200" kern="1200" baseline="0" dirty="0" smtClean="0">
                <a:solidFill>
                  <a:schemeClr val="tx1"/>
                </a:solidFill>
                <a:effectLst/>
                <a:latin typeface="+mn-lt"/>
                <a:ea typeface="+mn-ea"/>
                <a:cs typeface="+mn-cs"/>
              </a:rPr>
              <a:t>/</a:t>
            </a:r>
            <a:r>
              <a:rPr lang="en-CA" sz="1200" kern="1200" baseline="0" dirty="0" err="1" smtClean="0">
                <a:solidFill>
                  <a:schemeClr val="tx1"/>
                </a:solidFill>
                <a:effectLst/>
                <a:latin typeface="+mn-lt"/>
                <a:ea typeface="+mn-ea"/>
                <a:cs typeface="+mn-cs"/>
              </a:rPr>
              <a:t>mobilizing_climate_investment.pdf</a:t>
            </a:r>
            <a:endParaRPr lang="en-CA" sz="1200" kern="1200" baseline="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n-lt"/>
                <a:cs typeface="Calibri"/>
              </a:rPr>
              <a:t>WRI, 2012) - http://</a:t>
            </a:r>
            <a:r>
              <a:rPr lang="en-GB" sz="1800" dirty="0" err="1" smtClean="0">
                <a:latin typeface="+mn-lt"/>
                <a:cs typeface="Calibri"/>
              </a:rPr>
              <a:t>pdf.wri.org</a:t>
            </a:r>
            <a:r>
              <a:rPr lang="en-GB" sz="1800" dirty="0" smtClean="0">
                <a:latin typeface="+mn-lt"/>
                <a:cs typeface="Calibri"/>
              </a:rPr>
              <a:t>/</a:t>
            </a:r>
            <a:r>
              <a:rPr lang="en-GB" sz="1800" dirty="0" err="1" smtClean="0">
                <a:latin typeface="+mn-lt"/>
                <a:cs typeface="Calibri"/>
              </a:rPr>
              <a:t>moving_the_fulcrum.pdf</a:t>
            </a:r>
            <a:endParaRPr lang="en-GB" sz="1800" dirty="0" smtClean="0">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chemeClr val="tx2"/>
              </a:solidFill>
              <a:latin typeface="+mn-lt"/>
              <a:cs typeface="Calibri"/>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chemeClr val="tx2"/>
              </a:solidFill>
              <a:latin typeface="+mn-lt"/>
              <a:cs typeface="Calibri"/>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tx2"/>
                </a:solidFill>
                <a:latin typeface="+mn-lt"/>
                <a:cs typeface="Calibri"/>
              </a:rPr>
              <a:t>Leveraging</a:t>
            </a:r>
            <a:endParaRPr lang="en-GB" sz="1900" baseline="0" noProof="0" dirty="0" smtClean="0">
              <a:solidFill>
                <a:schemeClr val="tx1"/>
              </a:solidFill>
              <a:latin typeface="+mn-lt"/>
              <a:cs typeface="Calibri"/>
            </a:endParaRPr>
          </a:p>
          <a:p>
            <a:pPr lvl="2"/>
            <a:r>
              <a:rPr lang="en-GB" sz="1900" baseline="0" noProof="0" dirty="0" smtClean="0">
                <a:solidFill>
                  <a:schemeClr val="tx1"/>
                </a:solidFill>
                <a:latin typeface="+mn-lt"/>
                <a:cs typeface="Calibri"/>
              </a:rPr>
              <a:t>For every 1 USD of public money X USD are</a:t>
            </a:r>
            <a:r>
              <a:rPr lang="en-GB" sz="1900" dirty="0" smtClean="0">
                <a:solidFill>
                  <a:schemeClr val="tx1"/>
                </a:solidFill>
                <a:latin typeface="+mn-lt"/>
                <a:cs typeface="Calibri"/>
              </a:rPr>
              <a:t> committed additionally by </a:t>
            </a:r>
            <a:r>
              <a:rPr lang="en-GB" sz="1900" baseline="0" noProof="0" dirty="0" smtClean="0">
                <a:solidFill>
                  <a:schemeClr val="tx1"/>
                </a:solidFill>
                <a:latin typeface="+mn-lt"/>
                <a:cs typeface="Calibri"/>
              </a:rPr>
              <a:t>the private sector (financial leverage)</a:t>
            </a:r>
          </a:p>
          <a:p>
            <a:pPr lvl="2"/>
            <a:r>
              <a:rPr lang="en-GB" sz="1900" baseline="0" noProof="0" dirty="0" smtClean="0">
                <a:solidFill>
                  <a:schemeClr val="tx1"/>
                </a:solidFill>
                <a:latin typeface="+mn-lt"/>
                <a:cs typeface="Calibri"/>
              </a:rPr>
              <a:t>Public funds are used to improve the design of private sector investments e.g. in infrastructure (operational or institutional leverage)</a:t>
            </a:r>
          </a:p>
          <a:p>
            <a:pPr lvl="1"/>
            <a:r>
              <a:rPr lang="en-GB" sz="2200" b="1" dirty="0" smtClean="0">
                <a:solidFill>
                  <a:schemeClr val="tx2"/>
                </a:solidFill>
                <a:latin typeface="+mn-lt"/>
                <a:cs typeface="Calibri"/>
              </a:rPr>
              <a:t>Development of adaptation or mitigation products or services such as</a:t>
            </a:r>
          </a:p>
          <a:p>
            <a:pPr marL="1303592" marR="0" lvl="2" indent="-260718" algn="l" defTabSz="521437" rtl="0" eaLnBrk="1" fontAlgn="auto" latinLnBrk="0" hangingPunct="1">
              <a:lnSpc>
                <a:spcPct val="100000"/>
              </a:lnSpc>
              <a:spcBef>
                <a:spcPts val="300"/>
              </a:spcBef>
              <a:spcAft>
                <a:spcPts val="0"/>
              </a:spcAft>
              <a:buClrTx/>
              <a:buSzTx/>
              <a:buFont typeface="Arial"/>
              <a:buChar char="•"/>
              <a:tabLst/>
              <a:defRPr/>
            </a:pPr>
            <a:r>
              <a:rPr lang="en-GB" sz="1900" kern="1200" dirty="0" smtClean="0">
                <a:solidFill>
                  <a:srgbClr val="4B4B4B"/>
                </a:solidFill>
                <a:effectLst/>
                <a:latin typeface="+mn-lt"/>
                <a:cs typeface="Calibri"/>
              </a:rPr>
              <a:t>weather index linked insurance </a:t>
            </a:r>
          </a:p>
          <a:p>
            <a:pPr marL="1303592" marR="0" lvl="2" indent="-260718" algn="l" defTabSz="521437" rtl="0" eaLnBrk="1" fontAlgn="auto" latinLnBrk="0" hangingPunct="1">
              <a:lnSpc>
                <a:spcPct val="100000"/>
              </a:lnSpc>
              <a:spcBef>
                <a:spcPts val="300"/>
              </a:spcBef>
              <a:spcAft>
                <a:spcPts val="0"/>
              </a:spcAft>
              <a:buClrTx/>
              <a:buSzTx/>
              <a:buFont typeface="Arial"/>
              <a:buChar char="•"/>
              <a:tabLst/>
              <a:defRPr/>
            </a:pPr>
            <a:r>
              <a:rPr lang="en-GB" sz="1900" kern="1200" dirty="0" smtClean="0">
                <a:solidFill>
                  <a:srgbClr val="4B4B4B"/>
                </a:solidFill>
                <a:effectLst/>
                <a:latin typeface="+mn-lt"/>
                <a:cs typeface="Calibri"/>
              </a:rPr>
              <a:t>climate information services </a:t>
            </a:r>
          </a:p>
          <a:p>
            <a:pPr marL="1303592" marR="0" lvl="2" indent="-260718" algn="l" defTabSz="521437" rtl="0" eaLnBrk="1" fontAlgn="auto" latinLnBrk="0" hangingPunct="1">
              <a:lnSpc>
                <a:spcPct val="100000"/>
              </a:lnSpc>
              <a:spcBef>
                <a:spcPts val="300"/>
              </a:spcBef>
              <a:spcAft>
                <a:spcPts val="0"/>
              </a:spcAft>
              <a:buClrTx/>
              <a:buSzTx/>
              <a:buFont typeface="Arial"/>
              <a:buChar char="•"/>
              <a:tabLst/>
              <a:defRPr/>
            </a:pPr>
            <a:r>
              <a:rPr lang="en-GB" sz="1900" kern="1200" dirty="0" smtClean="0">
                <a:solidFill>
                  <a:srgbClr val="4B4B4B"/>
                </a:solidFill>
                <a:effectLst/>
                <a:latin typeface="+mn-lt"/>
                <a:cs typeface="Calibri"/>
              </a:rPr>
              <a:t>agricultural services: e.g. climate-resistant seed varieties</a:t>
            </a:r>
            <a:r>
              <a:rPr lang="en-GB" sz="1900" dirty="0" smtClean="0">
                <a:latin typeface="+mn-lt"/>
                <a:cs typeface="Calibri"/>
              </a:rPr>
              <a:t>, </a:t>
            </a:r>
            <a:r>
              <a:rPr lang="en-GB" sz="1900" kern="1200" dirty="0" smtClean="0">
                <a:solidFill>
                  <a:srgbClr val="4B4B4B"/>
                </a:solidFill>
                <a:effectLst/>
                <a:latin typeface="+mn-lt"/>
                <a:cs typeface="Calibri"/>
              </a:rPr>
              <a:t>irrigation systems </a:t>
            </a:r>
          </a:p>
          <a:p>
            <a:pPr marL="1303592" marR="0" lvl="2" indent="-260718" algn="l" defTabSz="521437" rtl="0" eaLnBrk="1" fontAlgn="auto" latinLnBrk="0" hangingPunct="1">
              <a:lnSpc>
                <a:spcPct val="100000"/>
              </a:lnSpc>
              <a:spcBef>
                <a:spcPts val="300"/>
              </a:spcBef>
              <a:spcAft>
                <a:spcPts val="0"/>
              </a:spcAft>
              <a:buClrTx/>
              <a:buSzTx/>
              <a:buFont typeface="Arial"/>
              <a:buChar char="•"/>
              <a:tabLst/>
              <a:defRPr/>
            </a:pPr>
            <a:r>
              <a:rPr lang="en-GB" sz="1900" kern="1200" dirty="0" smtClean="0">
                <a:solidFill>
                  <a:srgbClr val="4B4B4B"/>
                </a:solidFill>
                <a:effectLst/>
                <a:latin typeface="+mn-lt"/>
                <a:cs typeface="Calibri"/>
              </a:rPr>
              <a:t>water treatment products, such as desalination/purification, and wastewater filtration and reuse</a:t>
            </a:r>
          </a:p>
          <a:p>
            <a:pPr marL="1303592" marR="0" lvl="2" indent="-260718" algn="l" defTabSz="521437" rtl="0" eaLnBrk="1" fontAlgn="auto" latinLnBrk="0" hangingPunct="1">
              <a:lnSpc>
                <a:spcPct val="100000"/>
              </a:lnSpc>
              <a:spcBef>
                <a:spcPts val="300"/>
              </a:spcBef>
              <a:spcAft>
                <a:spcPts val="0"/>
              </a:spcAft>
              <a:buClrTx/>
              <a:buSzTx/>
              <a:buFont typeface="Arial"/>
              <a:buChar char="•"/>
              <a:tabLst/>
              <a:defRPr/>
            </a:pPr>
            <a:r>
              <a:rPr lang="en-GB" sz="1900" kern="1200" dirty="0" smtClean="0">
                <a:solidFill>
                  <a:srgbClr val="4B4B4B"/>
                </a:solidFill>
                <a:effectLst/>
                <a:latin typeface="+mn-lt"/>
                <a:cs typeface="Calibri"/>
              </a:rPr>
              <a:t>climate-resilient building materials</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10</a:t>
            </a:fld>
            <a:endParaRPr lang="de-DE"/>
          </a:p>
        </p:txBody>
      </p:sp>
    </p:spTree>
    <p:extLst>
      <p:ext uri="{BB962C8B-B14F-4D97-AF65-F5344CB8AC3E}">
        <p14:creationId xmlns:p14="http://schemas.microsoft.com/office/powerpoint/2010/main" val="11780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smtClean="0"/>
              <a:t>(Hamilton</a:t>
            </a:r>
            <a:r>
              <a:rPr lang="en-CA" baseline="0" dirty="0" smtClean="0"/>
              <a:t> K., 2009)</a:t>
            </a:r>
            <a:endParaRPr lang="en-CA" dirty="0" smtClean="0"/>
          </a:p>
          <a:p>
            <a:r>
              <a:rPr lang="en-CA" dirty="0" smtClean="0"/>
              <a:t>Country and Financial Risks</a:t>
            </a:r>
          </a:p>
          <a:p>
            <a:r>
              <a:rPr lang="en-CA" dirty="0" smtClean="0"/>
              <a:t>• Country risk – this is a broad term and covers a range of economic and political risks including government stability, status and maturity of the legal system, transparency of business dealings and currency risks. It also includes general instability due to wars, famine and strikes.</a:t>
            </a:r>
          </a:p>
          <a:p>
            <a:r>
              <a:rPr lang="en-CA" dirty="0" smtClean="0"/>
              <a:t>• Economic risks – inflation, local regulation.</a:t>
            </a:r>
          </a:p>
          <a:p>
            <a:r>
              <a:rPr lang="en-CA" dirty="0" smtClean="0"/>
              <a:t>• Financial risks – interest rates4, refinancing risk, insurance (business</a:t>
            </a:r>
          </a:p>
          <a:p>
            <a:r>
              <a:rPr lang="en-CA" dirty="0" smtClean="0"/>
              <a:t>interruption, asset rebuild), asset liquidity.</a:t>
            </a:r>
          </a:p>
          <a:p>
            <a:r>
              <a:rPr lang="en-CA" dirty="0" smtClean="0"/>
              <a:t>• Currency risks – exchange rate risks, currency controls, devaluation.</a:t>
            </a:r>
          </a:p>
          <a:p>
            <a:r>
              <a:rPr lang="en-CA" dirty="0" smtClean="0"/>
              <a:t>Exchange rate risk, for example, is faced by investors in emerging markets if revenue is generated in local currency and loans are to be serviced in hard currencies. In this situation, the lenders are likely to require the project to ‘hedge’ the risk using a financial contract, but in many emerging countries these contracts can be expensive and for short durations. Equally, a UK or US investor buying plant or equipment in Euros finds project costs rise as a result of the falling sterling-euro or dollar-euro exchange rate. often purchasers will arrange a concurrent currency hedge with the supplier or a bank at the time the supply contract is signed to manage this risk for an individual project.</a:t>
            </a:r>
          </a:p>
          <a:p>
            <a:r>
              <a:rPr lang="en-CA" dirty="0" smtClean="0"/>
              <a:t>• Political risk – this incorporates not only the stability and durability of political regimes but also the risk that for example tax laws are suddenly changed, central bank rates are increased etc. directly affecting project viability. Policy and regulatory risk are subsets of political risk.</a:t>
            </a:r>
          </a:p>
          <a:p>
            <a:r>
              <a:rPr lang="en-CA" dirty="0" smtClean="0"/>
              <a:t>• Security risks – can the lender actually take possession of a plant if there is a default on the loan, and will it be permitted to operate the</a:t>
            </a:r>
            <a:r>
              <a:rPr lang="en-CA" baseline="0" dirty="0" smtClean="0"/>
              <a:t> </a:t>
            </a:r>
            <a:r>
              <a:rPr lang="en-CA" dirty="0" smtClean="0"/>
              <a:t>plant and maintain the revenue generation? Although in most developed countries the right to security over an asset has a solid legal basis, this is not always the case in some emerging markets and can add significant complications.</a:t>
            </a:r>
          </a:p>
          <a:p>
            <a:r>
              <a:rPr lang="en-CA" dirty="0" smtClean="0"/>
              <a:t>Policy and Regulatory risk</a:t>
            </a:r>
          </a:p>
          <a:p>
            <a:r>
              <a:rPr lang="en-CA" dirty="0" smtClean="0"/>
              <a:t>As the policy or incentive mechanism may be a key part of making RE project economics attractive, changes to these factors pose a risk: a long-term, stable policy regime with a sound legal basis is essential for serious investment to occur. Regulatory risk is also considered in depth for the permits, authorisations and licences required to plan, construct, operate and decommission RE projects. A sound track record of stable and consistent regulation, well managed price or other reviews, and clarity over the development of regulations or policy to implement new RE legislation, would be sought. This is covered in more detail in the section below.</a:t>
            </a:r>
          </a:p>
          <a:p>
            <a:r>
              <a:rPr lang="en-CA" dirty="0" smtClean="0"/>
              <a:t>Technical and Project Specific Risk</a:t>
            </a:r>
          </a:p>
          <a:p>
            <a:r>
              <a:rPr lang="en-CA" dirty="0" smtClean="0"/>
              <a:t>Typically this will include a review of the technology, its suitability for the proposed conditions, operational track record, source and accessibility of spares, a feedstock/energy resource assessment and a capital expenditure cost review for a construction project. These factors are generally assessed by a technical expert on behalf of lenders and investors.</a:t>
            </a:r>
          </a:p>
          <a:p>
            <a:r>
              <a:rPr lang="en-CA" dirty="0" smtClean="0"/>
              <a:t>• Construction risk – this will cover the risks involved with the build, the interfacing of different contracts, the degree of protection from liquidated damages for project delays, other damages, build timing.</a:t>
            </a:r>
          </a:p>
          <a:p>
            <a:r>
              <a:rPr lang="en-CA" dirty="0" smtClean="0"/>
              <a:t>• Technological risk – each RE technology will be assessed in the light of its maturity, operating history, fitness for purpose and warranties. The assessment will be undertaken by appropriate specialists often working closely with the technology supplier.</a:t>
            </a:r>
          </a:p>
          <a:p>
            <a:r>
              <a:rPr lang="en-CA" dirty="0" smtClean="0"/>
              <a:t>• Environmental risk – environmental and social risks associated with the project, often subject to legal requirement for an impact assessment.</a:t>
            </a:r>
          </a:p>
          <a:p>
            <a:r>
              <a:rPr lang="en-CA" dirty="0" smtClean="0"/>
              <a:t>• operation and Management risk – once a project has been commissioned the plant will need to be properly maintained and staffed to ensure optimal performance. An assessment will be made of staffing and costs, as well as contracts required during the operational period and provisions required for decommissioning.</a:t>
            </a:r>
          </a:p>
          <a:p>
            <a:r>
              <a:rPr lang="en-CA" dirty="0" smtClean="0"/>
              <a:t>Market Risk</a:t>
            </a:r>
          </a:p>
          <a:p>
            <a:r>
              <a:rPr lang="en-CA" dirty="0" smtClean="0"/>
              <a:t>These assessments are typically provided by market specialists who report on topics including future electricity prices, future green subsidy prices, future carbon prices, and the prospect of new competitors.</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11</a:t>
            </a:fld>
            <a:endParaRPr lang="de-DE"/>
          </a:p>
        </p:txBody>
      </p:sp>
    </p:spTree>
    <p:extLst>
      <p:ext uri="{BB962C8B-B14F-4D97-AF65-F5344CB8AC3E}">
        <p14:creationId xmlns:p14="http://schemas.microsoft.com/office/powerpoint/2010/main" val="11780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1" dirty="0" smtClean="0"/>
              <a:t>Banks</a:t>
            </a:r>
            <a:r>
              <a:rPr lang="en-CA" b="1" baseline="0" dirty="0" smtClean="0"/>
              <a:t> / insurance companies / investment funds:</a:t>
            </a:r>
          </a:p>
          <a:p>
            <a:r>
              <a:rPr lang="en-CA" dirty="0" smtClean="0"/>
              <a:t>Institutional investors include insurance companies, pension funds, and foundations and endowments. This group manages more than USD 70 trillion in assets, and on the surface, has risk and return requirements that appear to align with clean energy projects. However, current contributions to climate finance are far below the potential. In 2012, institutional investors contributed approximately USD 0.4 billion of total global climate finance flows, largely to new renewable energy projects. They invested directly into project debt or project equity, always accompanied by some form of public backing or support. (CPI, 2013)</a:t>
            </a:r>
          </a:p>
          <a:p>
            <a:endParaRPr lang="en-CA" dirty="0" smtClean="0"/>
          </a:p>
          <a:p>
            <a:r>
              <a:rPr lang="en-CA" dirty="0" smtClean="0"/>
              <a:t>Institutional investors have an important role at the refinancing stage of projects and in investing in corporate issues, which is critical for recycling capital. However, as in Landscape 2010 and 2011, our figure excludes reinvestment, secondary transactions, and quoted securities investment – which comprise the bulk of insurance company and other institutional investor activity. In other words, the institutional investors’ amount we capture is just a small portion of their involvement in low-carbon and climate-resilient projects.</a:t>
            </a:r>
          </a:p>
          <a:p>
            <a:endParaRPr lang="en-CA" dirty="0" smtClean="0"/>
          </a:p>
          <a:p>
            <a:r>
              <a:rPr lang="en-CA" b="1" dirty="0" smtClean="0"/>
              <a:t>Companies</a:t>
            </a:r>
            <a:r>
              <a:rPr lang="en-CA" b="1" baseline="0" dirty="0" smtClean="0"/>
              <a:t> – project developers: </a:t>
            </a:r>
            <a:endParaRPr lang="en-CA" b="0" baseline="0" dirty="0" smtClean="0"/>
          </a:p>
          <a:p>
            <a:r>
              <a:rPr lang="en-CA" b="0" baseline="0" dirty="0" smtClean="0"/>
              <a:t>S</a:t>
            </a:r>
            <a:r>
              <a:rPr lang="en-CA" baseline="0" dirty="0" smtClean="0"/>
              <a:t>caled-up renewable energy generation is an important mitigation measure and one of the favourite investment objectives of private sector project developers. (CPI, 2013)</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Private project developers were typically more active in regions where political and regulatory arrangements allowed for, or could incentivize, such involvement. In developed countries, these actors performed 22% of their investments internationally (in 37 countries), compared to only 4% for developing country actors (in 6 countries). In general, we find that project developers preferred to invest locally, with approximately 89% of renewable energy investment in 2012 executed domestically (78% in developed, and 96% in developing countries). One driver of this outcome is that established energy utilities are naturally tied to their country of origin because of the location of their existing assets, in contrast to pure project developers, who, without long-term asset ownership, can more easily invest elsewhere.</a:t>
            </a:r>
            <a:r>
              <a:rPr lang="en-CA" baseline="0" dirty="0" smtClean="0"/>
              <a:t> (CPI, 2013)</a:t>
            </a:r>
          </a:p>
          <a:p>
            <a:endParaRPr lang="en-CA" dirty="0" smtClean="0"/>
          </a:p>
          <a:p>
            <a:r>
              <a:rPr lang="en-CA" b="1" dirty="0" smtClean="0"/>
              <a:t>Private households:</a:t>
            </a:r>
          </a:p>
          <a:p>
            <a:r>
              <a:rPr lang="en-CA" dirty="0" smtClean="0"/>
              <a:t>Climate finance from German households in 2010 Germany is a leader in the European transition to a decarbonized economy, and has set some of the most ambitious targets for increasing renewable energy and reducing emissions. CPI found that German private households made the largest single contribution to overall German climate finance in 2010, totaling USD 18.6 billion, or 38% of total German climate finance flows (USD 49 billion) in 2010. We attributed this to households investing in small-scale or building-integrated renewable energy (USD 13 billion), with the remainder paying for incremental energy efficiency investment in buildings (USD 5.4 billion).</a:t>
            </a:r>
          </a:p>
          <a:p>
            <a:endParaRPr lang="en-CA" dirty="0" smtClean="0"/>
          </a:p>
          <a:p>
            <a:r>
              <a:rPr lang="en-CA" dirty="0" smtClean="0"/>
              <a:t>Crucially, although the private sector contributed more than 95% of overall climate finance in Germany in 2010, almost half of this was supported by concessional or low-cost loans from national development banks such as </a:t>
            </a:r>
            <a:r>
              <a:rPr lang="en-CA" dirty="0" err="1" smtClean="0"/>
              <a:t>KfW</a:t>
            </a:r>
            <a:r>
              <a:rPr lang="en-CA" dirty="0" smtClean="0"/>
              <a:t>. This highlights the importance of public finance instruments other than grants and subsidies as mobilizers of private investment. In 2010, </a:t>
            </a:r>
            <a:r>
              <a:rPr lang="en-CA" dirty="0" err="1" smtClean="0"/>
              <a:t>KfW</a:t>
            </a:r>
            <a:r>
              <a:rPr lang="en-CA" dirty="0" smtClean="0"/>
              <a:t> concessional loans supported approximately 43% of all renewable investment, and 72% of all incremental energy efficiency investments. (CPI, 2013)</a:t>
            </a:r>
          </a:p>
          <a:p>
            <a:endParaRPr lang="en-CA" dirty="0" smtClean="0"/>
          </a:p>
          <a:p>
            <a:r>
              <a:rPr lang="en-CA" dirty="0" smtClean="0"/>
              <a:t>Households contributed a significant share of global climate finance in 2012 (9%), investing USD 33 billion in distributed energy and heat for their own use. Of this amount, around USD 24 billion went toward purchases of small-scale solar PV systems and USD 9 billion went toward solar water heaters.  (CPI, 2013)</a:t>
            </a:r>
          </a:p>
          <a:p>
            <a:endParaRPr lang="en-CA" dirty="0" smtClean="0"/>
          </a:p>
          <a:p>
            <a:pPr marL="0" indent="0">
              <a:buFont typeface="Lucida Grande"/>
              <a:buNone/>
            </a:pPr>
            <a:r>
              <a:rPr lang="en-GB" sz="2000" b="1" dirty="0" smtClean="0">
                <a:solidFill>
                  <a:schemeClr val="tx2"/>
                </a:solidFill>
                <a:latin typeface="+mn-lt"/>
                <a:cs typeface="Calibri"/>
              </a:rPr>
              <a:t>Existing challenges / barriers:</a:t>
            </a:r>
          </a:p>
          <a:p>
            <a:pPr marL="454025" lvl="1"/>
            <a:r>
              <a:rPr lang="en-GB" sz="1800" dirty="0" smtClean="0">
                <a:solidFill>
                  <a:schemeClr val="tx1"/>
                </a:solidFill>
                <a:latin typeface="+mn-lt"/>
                <a:cs typeface="Calibri"/>
              </a:rPr>
              <a:t>Lack of access to finance</a:t>
            </a:r>
          </a:p>
          <a:p>
            <a:pPr marL="454025" lvl="1"/>
            <a:r>
              <a:rPr lang="en-GB" sz="1800" dirty="0" smtClean="0">
                <a:solidFill>
                  <a:schemeClr val="tx1"/>
                </a:solidFill>
                <a:latin typeface="+mn-lt"/>
                <a:cs typeface="Calibri"/>
              </a:rPr>
              <a:t>Lack of knowledge about available technologies and market opportunities</a:t>
            </a:r>
          </a:p>
          <a:p>
            <a:pPr marL="454025" lvl="1"/>
            <a:r>
              <a:rPr lang="en-GB" sz="1800" dirty="0" smtClean="0">
                <a:solidFill>
                  <a:schemeClr val="tx1"/>
                </a:solidFill>
                <a:latin typeface="+mn-lt"/>
                <a:cs typeface="Calibri"/>
              </a:rPr>
              <a:t>Lack of proper local regulatory / policy framework</a:t>
            </a:r>
          </a:p>
          <a:p>
            <a:pPr marL="454025" lvl="1"/>
            <a:r>
              <a:rPr lang="en-GB" sz="1800" dirty="0" smtClean="0">
                <a:solidFill>
                  <a:schemeClr val="tx1"/>
                </a:solidFill>
                <a:latin typeface="+mn-lt"/>
                <a:cs typeface="Calibri"/>
              </a:rPr>
              <a:t>Investment returns are too low</a:t>
            </a:r>
          </a:p>
          <a:p>
            <a:pPr marL="454025" lvl="1"/>
            <a:r>
              <a:rPr lang="en-GB" sz="1800" dirty="0" smtClean="0">
                <a:solidFill>
                  <a:schemeClr val="tx1"/>
                </a:solidFill>
                <a:latin typeface="+mn-lt"/>
                <a:cs typeface="Calibri"/>
              </a:rPr>
              <a:t>Investment risks are too high</a:t>
            </a:r>
          </a:p>
          <a:p>
            <a:endParaRPr lang="en-CA" dirty="0" smtClean="0"/>
          </a:p>
        </p:txBody>
      </p:sp>
      <p:sp>
        <p:nvSpPr>
          <p:cNvPr id="4" name="Foliennummernplatzhalter 3"/>
          <p:cNvSpPr>
            <a:spLocks noGrp="1"/>
          </p:cNvSpPr>
          <p:nvPr>
            <p:ph type="sldNum" sz="quarter" idx="10"/>
          </p:nvPr>
        </p:nvSpPr>
        <p:spPr/>
        <p:txBody>
          <a:bodyPr/>
          <a:lstStyle/>
          <a:p>
            <a:fld id="{DF7A1F07-7E08-4F6A-A062-0BF2C03238EE}" type="slidenum">
              <a:rPr lang="de-DE" smtClean="0"/>
              <a:pPr/>
              <a:t>12</a:t>
            </a:fld>
            <a:endParaRPr lang="de-DE"/>
          </a:p>
        </p:txBody>
      </p:sp>
    </p:spTree>
    <p:extLst>
      <p:ext uri="{BB962C8B-B14F-4D97-AF65-F5344CB8AC3E}">
        <p14:creationId xmlns:p14="http://schemas.microsoft.com/office/powerpoint/2010/main" val="218189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smtClean="0"/>
              <a:t>The challenge is that private investors, who can and should provide the lion’s share of global climate finance for good reason — as asset owners (project developers) and end users (households, corporate manufacturers) of renewable technologies — only invest their money when the returns on offer outweigh the costs.</a:t>
            </a:r>
          </a:p>
          <a:p>
            <a:r>
              <a:rPr lang="en-CA" dirty="0" smtClean="0"/>
              <a:t>(CPI, 2013)</a:t>
            </a:r>
          </a:p>
          <a:p>
            <a:endParaRPr lang="en-CA" dirty="0" smtClean="0"/>
          </a:p>
          <a:p>
            <a:r>
              <a:rPr lang="en-CA" dirty="0" smtClean="0"/>
              <a:t>See more at:</a:t>
            </a:r>
          </a:p>
          <a:p>
            <a:r>
              <a:rPr lang="en-US" sz="1200" kern="1200" dirty="0" smtClean="0">
                <a:solidFill>
                  <a:schemeClr val="tx1"/>
                </a:solidFill>
                <a:effectLst/>
                <a:latin typeface="+mn-lt"/>
                <a:ea typeface="+mn-ea"/>
                <a:cs typeface="+mn-cs"/>
              </a:rPr>
              <a:t>WRI, 2013. </a:t>
            </a:r>
            <a:r>
              <a:rPr lang="en-US" sz="1200" u="none" strike="noStrike" kern="1200" dirty="0" smtClean="0">
                <a:solidFill>
                  <a:schemeClr val="tx1"/>
                </a:solidFill>
                <a:effectLst/>
                <a:latin typeface="+mn-lt"/>
                <a:ea typeface="+mn-ea"/>
                <a:cs typeface="+mn-cs"/>
                <a:hlinkClick r:id="rId3"/>
              </a:rPr>
              <a:t>Mobilizing Climate Investment-The Role of International Climate Finance in Creating Readiness for Scaled-up Low-carbon Energy</a:t>
            </a:r>
            <a:endParaRPr lang="en-CA" dirty="0" smtClean="0"/>
          </a:p>
          <a:p>
            <a:r>
              <a:rPr lang="en-CA" dirty="0" smtClean="0"/>
              <a:t>CPI,</a:t>
            </a:r>
            <a:r>
              <a:rPr lang="en-CA" baseline="0" dirty="0" smtClean="0"/>
              <a:t> 2013 - http://climatepolicyinitiative.org/wp-content/uploads/2013/10/The-Global-Landscape-of-Climate-Finance-2013.pdf</a:t>
            </a:r>
            <a:endParaRPr lang="en-CA" dirty="0" smtClean="0"/>
          </a:p>
          <a:p>
            <a:endParaRPr lang="en-CA" dirty="0" smtClean="0"/>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13</a:t>
            </a:fld>
            <a:endParaRPr lang="de-DE"/>
          </a:p>
        </p:txBody>
      </p:sp>
    </p:spTree>
    <p:extLst>
      <p:ext uri="{BB962C8B-B14F-4D97-AF65-F5344CB8AC3E}">
        <p14:creationId xmlns:p14="http://schemas.microsoft.com/office/powerpoint/2010/main" val="150487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smtClean="0"/>
              <a:t>Incentivising </a:t>
            </a:r>
            <a:r>
              <a:rPr lang="en-CA" baseline="0" dirty="0" smtClean="0"/>
              <a:t>policies:</a:t>
            </a:r>
          </a:p>
          <a:p>
            <a:pPr marL="171450" indent="-171450">
              <a:buFont typeface="Arial"/>
              <a:buChar char="•"/>
            </a:pPr>
            <a:r>
              <a:rPr lang="en-CA" dirty="0" smtClean="0"/>
              <a:t>Market mechanisms: Emission trading</a:t>
            </a:r>
          </a:p>
          <a:p>
            <a:pPr marL="171450" indent="-171450">
              <a:buFont typeface="Arial"/>
              <a:buChar char="•"/>
            </a:pPr>
            <a:r>
              <a:rPr lang="en-CA" dirty="0" smtClean="0"/>
              <a:t>Which policy design for which status of market maturity?</a:t>
            </a:r>
          </a:p>
          <a:p>
            <a:pPr marL="171450" indent="-171450">
              <a:buFont typeface="Arial"/>
              <a:buChar char="•"/>
            </a:pPr>
            <a:r>
              <a:rPr lang="en-CA" dirty="0" smtClean="0"/>
              <a:t>Policy coherence/incoherence and its influence on the BE for green energy investments</a:t>
            </a:r>
          </a:p>
          <a:p>
            <a:pPr marL="171450" indent="-171450">
              <a:buFont typeface="Arial"/>
              <a:buChar char="•"/>
            </a:pPr>
            <a:r>
              <a:rPr lang="en-CA" dirty="0" smtClean="0"/>
              <a:t>Which forms can renewable energy investment support policies take?</a:t>
            </a:r>
          </a:p>
          <a:p>
            <a:pPr marL="171450" indent="-171450">
              <a:buFont typeface="Arial"/>
              <a:buChar char="•"/>
            </a:pPr>
            <a:r>
              <a:rPr lang="en-CA" dirty="0" smtClean="0"/>
              <a:t>Which policy instruments can reduce investment risks in this sector?</a:t>
            </a:r>
          </a:p>
          <a:p>
            <a:pPr marL="171450" indent="-171450">
              <a:buFont typeface="Arial"/>
              <a:buChar char="•"/>
            </a:pPr>
            <a:r>
              <a:rPr lang="en-CA" dirty="0" smtClean="0"/>
              <a:t>How to gain access to international financing support programs locally? How can project developers be supported to access them? What are examples of financial support or specific mechanisms for the development of energy production from renewable sources?</a:t>
            </a:r>
          </a:p>
          <a:p>
            <a:pPr marL="171450" indent="-171450">
              <a:buFont typeface="Arial"/>
              <a:buChar char="•"/>
            </a:pPr>
            <a:r>
              <a:rPr lang="en-CA" dirty="0" smtClean="0"/>
              <a:t>Influence of tax policies and administration on renewable energy investments?</a:t>
            </a:r>
          </a:p>
          <a:p>
            <a:pPr marL="171450" indent="-171450">
              <a:buFont typeface="Arial"/>
              <a:buChar char="•"/>
            </a:pPr>
            <a:r>
              <a:rPr lang="en-CA" dirty="0" smtClean="0"/>
              <a:t>Which supporting policies exist? </a:t>
            </a:r>
          </a:p>
          <a:p>
            <a:pPr marL="171450" indent="-171450">
              <a:buFont typeface="Arial"/>
              <a:buChar char="•"/>
            </a:pPr>
            <a:r>
              <a:rPr lang="en-CA" dirty="0" smtClean="0"/>
              <a:t>How reliable are these?</a:t>
            </a:r>
          </a:p>
          <a:p>
            <a:pPr marL="171450" indent="-171450">
              <a:buFont typeface="Arial"/>
              <a:buChar char="•"/>
            </a:pPr>
            <a:r>
              <a:rPr lang="en-CA" dirty="0" smtClean="0"/>
              <a:t>Which financial incentives are present?</a:t>
            </a:r>
          </a:p>
          <a:p>
            <a:pPr marL="171450" indent="-171450">
              <a:buFont typeface="Arial"/>
              <a:buChar char="•"/>
            </a:pPr>
            <a:r>
              <a:rPr lang="en-CA" dirty="0" smtClean="0"/>
              <a:t>How likely are policy risks to arise?</a:t>
            </a:r>
          </a:p>
          <a:p>
            <a:pPr marL="171450" indent="-171450">
              <a:buFont typeface="Arial"/>
              <a:buChar char="•"/>
            </a:pPr>
            <a:endParaRPr lang="en-CA" dirty="0" smtClean="0"/>
          </a:p>
          <a:p>
            <a:pPr marL="0" indent="0">
              <a:buFont typeface="Arial"/>
              <a:buNone/>
            </a:pPr>
            <a:r>
              <a:rPr lang="en-CA" dirty="0" smtClean="0"/>
              <a:t>Framework</a:t>
            </a:r>
            <a:r>
              <a:rPr lang="en-CA" baseline="0" dirty="0" smtClean="0"/>
              <a:t> conditions for private sector investments</a:t>
            </a:r>
          </a:p>
          <a:p>
            <a:pPr marL="171450" indent="-171450">
              <a:buFont typeface="Arial"/>
              <a:buChar char="•"/>
            </a:pPr>
            <a:r>
              <a:rPr lang="en-CA" dirty="0" smtClean="0"/>
              <a:t>General investment climate for private sector investments?</a:t>
            </a:r>
          </a:p>
          <a:p>
            <a:pPr marL="171450" indent="-171450">
              <a:buFont typeface="Arial"/>
              <a:buChar char="•"/>
            </a:pPr>
            <a:r>
              <a:rPr lang="en-CA" dirty="0" smtClean="0"/>
              <a:t>Which country specific risks exist (currency, country, economic, ...)?</a:t>
            </a:r>
          </a:p>
          <a:p>
            <a:pPr marL="171450" indent="-171450">
              <a:buFont typeface="Arial"/>
              <a:buChar char="•"/>
            </a:pPr>
            <a:r>
              <a:rPr lang="en-CA" dirty="0" smtClean="0"/>
              <a:t>Can specific assets (e.g. power plants) be privately owned?</a:t>
            </a:r>
          </a:p>
          <a:p>
            <a:pPr marL="171450" indent="-171450">
              <a:buFont typeface="Arial"/>
              <a:buChar char="•"/>
            </a:pPr>
            <a:r>
              <a:rPr lang="en-CA" dirty="0" smtClean="0"/>
              <a:t>Standards for Energy Efficiency</a:t>
            </a:r>
          </a:p>
          <a:p>
            <a:pPr marL="171450" indent="-171450">
              <a:buFont typeface="Arial"/>
              <a:buChar char="•"/>
            </a:pPr>
            <a:r>
              <a:rPr lang="en-CA" dirty="0" smtClean="0"/>
              <a:t>Shaping financial regulation and policies to enable inclusive green investment</a:t>
            </a:r>
          </a:p>
          <a:p>
            <a:pPr marL="171450" indent="-171450">
              <a:buFont typeface="Arial"/>
              <a:buChar char="•"/>
            </a:pPr>
            <a:r>
              <a:rPr lang="en-CA" dirty="0" smtClean="0"/>
              <a:t>What are the specificities of the legal framework for renewable energies? Which legislative sources are relevant to renewable energy producers?</a:t>
            </a:r>
          </a:p>
          <a:p>
            <a:pPr marL="171450" indent="-171450">
              <a:buFont typeface="Arial"/>
              <a:buChar char="•"/>
            </a:pPr>
            <a:r>
              <a:rPr lang="en-CA" dirty="0" smtClean="0"/>
              <a:t>Which laws are required to allow for private investment in RE?</a:t>
            </a:r>
          </a:p>
          <a:p>
            <a:pPr marL="171450" indent="-171450">
              <a:buFont typeface="Arial"/>
              <a:buChar char="•"/>
            </a:pPr>
            <a:endParaRPr lang="en-CA" dirty="0" smtClean="0"/>
          </a:p>
          <a:p>
            <a:pPr marL="0" indent="0">
              <a:buFont typeface="Arial"/>
              <a:buNone/>
            </a:pPr>
            <a:r>
              <a:rPr lang="en-CA" dirty="0" smtClean="0"/>
              <a:t>Financing</a:t>
            </a:r>
            <a:r>
              <a:rPr lang="en-CA" baseline="0" dirty="0" smtClean="0"/>
              <a:t>/cooperation models:</a:t>
            </a:r>
            <a:endParaRPr lang="en-CA" dirty="0" smtClean="0"/>
          </a:p>
          <a:p>
            <a:pPr marL="171450" indent="-171450">
              <a:buFont typeface="Arial"/>
              <a:buChar char="•"/>
            </a:pPr>
            <a:r>
              <a:rPr lang="en-CA" dirty="0" smtClean="0"/>
              <a:t>How can conflicting interests be managed?</a:t>
            </a:r>
          </a:p>
          <a:p>
            <a:pPr marL="171450" indent="-171450">
              <a:buFont typeface="Arial"/>
              <a:buChar char="•"/>
            </a:pPr>
            <a:r>
              <a:rPr lang="en-CA" dirty="0" smtClean="0"/>
              <a:t>public-private dialogue mechanisms for green energy investments </a:t>
            </a:r>
          </a:p>
          <a:p>
            <a:pPr marL="171450" indent="-171450">
              <a:buFont typeface="Arial"/>
              <a:buChar char="•"/>
            </a:pPr>
            <a:r>
              <a:rPr lang="en-CA" dirty="0" smtClean="0"/>
              <a:t>cooperation between national, regional, municipal level in the renewable energy sector</a:t>
            </a:r>
          </a:p>
          <a:p>
            <a:pPr marL="171450" indent="-171450">
              <a:buFont typeface="Arial"/>
              <a:buChar char="•"/>
            </a:pPr>
            <a:r>
              <a:rPr lang="en-CA" dirty="0" smtClean="0"/>
              <a:t>How to facilitate participation by citizens and civil society?</a:t>
            </a:r>
          </a:p>
          <a:p>
            <a:pPr marL="171450" indent="-171450">
              <a:buFont typeface="Arial"/>
              <a:buChar char="•"/>
            </a:pPr>
            <a:r>
              <a:rPr lang="en-CA" dirty="0" smtClean="0"/>
              <a:t>Communicating green energy transformation: how to work with the media.</a:t>
            </a:r>
          </a:p>
          <a:p>
            <a:pPr marL="171450" indent="-171450">
              <a:buFont typeface="Arial"/>
              <a:buChar char="•"/>
            </a:pPr>
            <a:r>
              <a:rPr lang="en-CA" dirty="0" smtClean="0"/>
              <a:t>Supporting innovative climate business models: green start-ups and SMEs</a:t>
            </a:r>
          </a:p>
          <a:p>
            <a:pPr marL="171450" indent="-171450">
              <a:buFont typeface="Arial"/>
              <a:buChar char="•"/>
            </a:pPr>
            <a:r>
              <a:rPr lang="en-CA" dirty="0" smtClean="0"/>
              <a:t>Which financing options are available and feasible (venture capital, infrastructure funds, pension funds, bank debt, ...)?</a:t>
            </a:r>
          </a:p>
          <a:p>
            <a:pPr marL="171450" indent="-171450">
              <a:buFont typeface="Arial"/>
              <a:buChar char="•"/>
            </a:pPr>
            <a:r>
              <a:rPr lang="en-CA" dirty="0" smtClean="0"/>
              <a:t>Are assets publicly or privately owned?</a:t>
            </a:r>
          </a:p>
          <a:p>
            <a:pPr marL="171450" indent="-171450">
              <a:buFont typeface="Arial"/>
              <a:buChar char="•"/>
            </a:pPr>
            <a:endParaRPr lang="en-CA" dirty="0" smtClean="0"/>
          </a:p>
          <a:p>
            <a:pPr marL="171450" indent="-171450">
              <a:buFont typeface="Arial"/>
              <a:buChar char="•"/>
            </a:pPr>
            <a:endParaRPr lang="en-CA" dirty="0" smtClean="0"/>
          </a:p>
          <a:p>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14</a:t>
            </a:fld>
            <a:endParaRPr lang="de-DE"/>
          </a:p>
        </p:txBody>
      </p:sp>
    </p:spTree>
    <p:extLst>
      <p:ext uri="{BB962C8B-B14F-4D97-AF65-F5344CB8AC3E}">
        <p14:creationId xmlns:p14="http://schemas.microsoft.com/office/powerpoint/2010/main" val="9540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Enabling national strategies and polices, engaging with multiple stakeholders as well as good financial governance and accountability </a:t>
            </a:r>
            <a:r>
              <a:rPr lang="en-US" sz="1200" b="0" i="0" u="none" strike="noStrike" kern="1200" baseline="0" dirty="0" smtClean="0">
                <a:solidFill>
                  <a:schemeClr val="tx1"/>
                </a:solidFill>
                <a:latin typeface="+mn-lt"/>
                <a:ea typeface="+mn-ea"/>
                <a:cs typeface="+mn-cs"/>
              </a:rPr>
              <a:t>are key factors in creating transparent and certain investment frameworks and facilitate private investment.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Governments can team up with central banks, development finance institutions, institutional investors, and others to accelerate participation of long-term finance by developing innovative financial approaches and implementing regulatory and other measures to increase capital flow for green growth and engender sustainable investment practices.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Enabling principles: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 early and ongoing managed dialogue with institutional investors and local and international private sector should be set up</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clear, long term and coherent policy and regulatory framework should be implemented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Price signals in the market should support the deployment of low carbon alternatives ensuring that any social costs associated with a transition are well managed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Underpinning economic drivers should be realigned to support sustainable growth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National governments should have active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of public (climate) finance to support, underpin and develop investment grade projects that </a:t>
            </a:r>
            <a:r>
              <a:rPr lang="en-US" sz="1200" b="0" i="0" u="none" strike="noStrike" kern="1200" baseline="0" dirty="0" err="1" smtClean="0">
                <a:solidFill>
                  <a:schemeClr val="tx1"/>
                </a:solidFill>
                <a:latin typeface="+mn-lt"/>
                <a:ea typeface="+mn-ea"/>
                <a:cs typeface="+mn-cs"/>
              </a:rPr>
              <a:t>mobilise</a:t>
            </a:r>
            <a:r>
              <a:rPr lang="en-US" sz="1200" b="0" i="0" u="none" strike="noStrike" kern="1200" baseline="0" dirty="0" smtClean="0">
                <a:solidFill>
                  <a:schemeClr val="tx1"/>
                </a:solidFill>
                <a:latin typeface="+mn-lt"/>
                <a:ea typeface="+mn-ea"/>
                <a:cs typeface="+mn-cs"/>
              </a:rPr>
              <a:t> private capital (CMCI 2012).</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See more in the recent E3G’s report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4B4B4B"/>
                </a:solidFill>
                <a:cs typeface="DINOT"/>
              </a:rPr>
              <a:t>Green Growth in Practice. Lessons from Country Experiences (http://www.ggbp.org/)</a:t>
            </a:r>
            <a:endParaRPr lang="en-CA" dirty="0"/>
          </a:p>
        </p:txBody>
      </p:sp>
      <p:sp>
        <p:nvSpPr>
          <p:cNvPr id="4" name="Foliennummernplatzhalter 3"/>
          <p:cNvSpPr>
            <a:spLocks noGrp="1"/>
          </p:cNvSpPr>
          <p:nvPr>
            <p:ph type="sldNum" sz="quarter" idx="10"/>
          </p:nvPr>
        </p:nvSpPr>
        <p:spPr/>
        <p:txBody>
          <a:bodyPr/>
          <a:lstStyle/>
          <a:p>
            <a:fld id="{DF7A1F07-7E08-4F6A-A062-0BF2C03238EE}" type="slidenum">
              <a:rPr lang="de-DE" smtClean="0"/>
              <a:pPr/>
              <a:t>15</a:t>
            </a:fld>
            <a:endParaRPr lang="de-DE"/>
          </a:p>
        </p:txBody>
      </p:sp>
    </p:spTree>
    <p:extLst>
      <p:ext uri="{BB962C8B-B14F-4D97-AF65-F5344CB8AC3E}">
        <p14:creationId xmlns:p14="http://schemas.microsoft.com/office/powerpoint/2010/main" val="3390004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A">
    <p:spTree>
      <p:nvGrpSpPr>
        <p:cNvPr id="1" name=""/>
        <p:cNvGrpSpPr/>
        <p:nvPr/>
      </p:nvGrpSpPr>
      <p:grpSpPr>
        <a:xfrm>
          <a:off x="0" y="0"/>
          <a:ext cx="0" cy="0"/>
          <a:chOff x="0" y="0"/>
          <a:chExt cx="0" cy="0"/>
        </a:xfrm>
      </p:grpSpPr>
      <p:grpSp>
        <p:nvGrpSpPr>
          <p:cNvPr id="11" name="Gruppieren 10"/>
          <p:cNvGrpSpPr/>
          <p:nvPr userDrawn="1"/>
        </p:nvGrpSpPr>
        <p:grpSpPr>
          <a:xfrm>
            <a:off x="556319" y="1933735"/>
            <a:ext cx="9576000" cy="5184000"/>
            <a:chOff x="558000" y="1886725"/>
            <a:chExt cx="9576000" cy="5184000"/>
          </a:xfrm>
        </p:grpSpPr>
        <p:sp>
          <p:nvSpPr>
            <p:cNvPr id="12" name="Rechteck 11"/>
            <p:cNvSpPr/>
            <p:nvPr userDrawn="1"/>
          </p:nvSpPr>
          <p:spPr>
            <a:xfrm>
              <a:off x="558000" y="1886725"/>
              <a:ext cx="9576000" cy="5184000"/>
            </a:xfrm>
            <a:prstGeom prst="rect">
              <a:avLst/>
            </a:prstGeom>
            <a:solidFill>
              <a:srgbClr val="9B0014"/>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defPPr>
                <a:defRPr lang="de-DE"/>
              </a:defPPr>
              <a:lvl1pPr marL="0" algn="l" defTabSz="521437" rtl="0" eaLnBrk="1" latinLnBrk="0" hangingPunct="1">
                <a:defRPr sz="2100" kern="1200">
                  <a:solidFill>
                    <a:schemeClr val="lt1"/>
                  </a:solidFill>
                  <a:latin typeface="+mn-lt"/>
                  <a:ea typeface="+mn-ea"/>
                  <a:cs typeface="+mn-cs"/>
                </a:defRPr>
              </a:lvl1pPr>
              <a:lvl2pPr marL="521437" algn="l" defTabSz="521437" rtl="0" eaLnBrk="1" latinLnBrk="0" hangingPunct="1">
                <a:defRPr sz="2100" kern="1200">
                  <a:solidFill>
                    <a:schemeClr val="lt1"/>
                  </a:solidFill>
                  <a:latin typeface="+mn-lt"/>
                  <a:ea typeface="+mn-ea"/>
                  <a:cs typeface="+mn-cs"/>
                </a:defRPr>
              </a:lvl2pPr>
              <a:lvl3pPr marL="1042873" algn="l" defTabSz="521437" rtl="0" eaLnBrk="1" latinLnBrk="0" hangingPunct="1">
                <a:defRPr sz="2100" kern="1200">
                  <a:solidFill>
                    <a:schemeClr val="lt1"/>
                  </a:solidFill>
                  <a:latin typeface="+mn-lt"/>
                  <a:ea typeface="+mn-ea"/>
                  <a:cs typeface="+mn-cs"/>
                </a:defRPr>
              </a:lvl3pPr>
              <a:lvl4pPr marL="1564310" algn="l" defTabSz="521437" rtl="0" eaLnBrk="1" latinLnBrk="0" hangingPunct="1">
                <a:defRPr sz="2100" kern="1200">
                  <a:solidFill>
                    <a:schemeClr val="lt1"/>
                  </a:solidFill>
                  <a:latin typeface="+mn-lt"/>
                  <a:ea typeface="+mn-ea"/>
                  <a:cs typeface="+mn-cs"/>
                </a:defRPr>
              </a:lvl4pPr>
              <a:lvl5pPr marL="2085746" algn="l" defTabSz="521437" rtl="0" eaLnBrk="1" latinLnBrk="0" hangingPunct="1">
                <a:defRPr sz="2100" kern="1200">
                  <a:solidFill>
                    <a:schemeClr val="lt1"/>
                  </a:solidFill>
                  <a:latin typeface="+mn-lt"/>
                  <a:ea typeface="+mn-ea"/>
                  <a:cs typeface="+mn-cs"/>
                </a:defRPr>
              </a:lvl5pPr>
              <a:lvl6pPr marL="2607183" algn="l" defTabSz="521437" rtl="0" eaLnBrk="1" latinLnBrk="0" hangingPunct="1">
                <a:defRPr sz="2100" kern="1200">
                  <a:solidFill>
                    <a:schemeClr val="lt1"/>
                  </a:solidFill>
                  <a:latin typeface="+mn-lt"/>
                  <a:ea typeface="+mn-ea"/>
                  <a:cs typeface="+mn-cs"/>
                </a:defRPr>
              </a:lvl6pPr>
              <a:lvl7pPr marL="3128620" algn="l" defTabSz="521437" rtl="0" eaLnBrk="1" latinLnBrk="0" hangingPunct="1">
                <a:defRPr sz="2100" kern="1200">
                  <a:solidFill>
                    <a:schemeClr val="lt1"/>
                  </a:solidFill>
                  <a:latin typeface="+mn-lt"/>
                  <a:ea typeface="+mn-ea"/>
                  <a:cs typeface="+mn-cs"/>
                </a:defRPr>
              </a:lvl7pPr>
              <a:lvl8pPr marL="3650056" algn="l" defTabSz="521437" rtl="0" eaLnBrk="1" latinLnBrk="0" hangingPunct="1">
                <a:defRPr sz="2100" kern="1200">
                  <a:solidFill>
                    <a:schemeClr val="lt1"/>
                  </a:solidFill>
                  <a:latin typeface="+mn-lt"/>
                  <a:ea typeface="+mn-ea"/>
                  <a:cs typeface="+mn-cs"/>
                </a:defRPr>
              </a:lvl8pPr>
              <a:lvl9pPr marL="4171493" algn="l" defTabSz="521437" rtl="0" eaLnBrk="1" latinLnBrk="0" hangingPunct="1">
                <a:defRPr sz="2100" kern="1200">
                  <a:solidFill>
                    <a:schemeClr val="lt1"/>
                  </a:solidFill>
                  <a:latin typeface="+mn-lt"/>
                  <a:ea typeface="+mn-ea"/>
                  <a:cs typeface="+mn-cs"/>
                </a:defRPr>
              </a:lvl9pPr>
            </a:lstStyle>
            <a:p>
              <a:pPr algn="ctr"/>
              <a:endParaRPr lang="de-DE" sz="2200">
                <a:latin typeface="DINOT-Bold"/>
                <a:cs typeface="DINOT-Bold"/>
              </a:endParaRPr>
            </a:p>
          </p:txBody>
        </p:sp>
        <p:pic>
          <p:nvPicPr>
            <p:cNvPr id="13" name="Picture 2" descr="Z:\Vorlagen\Grafiken\weltkar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5038" y="2258627"/>
              <a:ext cx="4109904" cy="190458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platzhalter 8"/>
          <p:cNvSpPr>
            <a:spLocks noGrp="1"/>
          </p:cNvSpPr>
          <p:nvPr>
            <p:ph type="body" sz="quarter" idx="10" hasCustomPrompt="1"/>
          </p:nvPr>
        </p:nvSpPr>
        <p:spPr>
          <a:xfrm>
            <a:off x="928648" y="4416425"/>
            <a:ext cx="8774152" cy="1142403"/>
          </a:xfrm>
          <a:prstGeom prst="rect">
            <a:avLst/>
          </a:prstGeom>
        </p:spPr>
        <p:txBody>
          <a:bodyPr lIns="0" tIns="0" rIns="0" bIns="0"/>
          <a:lstStyle>
            <a:lvl1pPr marL="0" indent="0">
              <a:spcBef>
                <a:spcPts val="600"/>
              </a:spcBef>
              <a:spcAft>
                <a:spcPts val="0"/>
              </a:spcAft>
              <a:buNone/>
              <a:defRPr sz="3600" b="0">
                <a:solidFill>
                  <a:srgbClr val="FFFFFF"/>
                </a:solidFill>
                <a:latin typeface="DINOT-Bold"/>
                <a:cs typeface="DINOT-Bold"/>
              </a:defRPr>
            </a:lvl1pPr>
            <a:lvl2pPr marL="0" indent="0">
              <a:spcAft>
                <a:spcPts val="1400"/>
              </a:spcAft>
              <a:buNone/>
              <a:defRPr sz="2200">
                <a:solidFill>
                  <a:srgbClr val="FFFFFF"/>
                </a:solidFill>
                <a:latin typeface="DINOT-Bold"/>
                <a:cs typeface="DINOT-Bold"/>
              </a:defRPr>
            </a:lvl2pPr>
            <a:lvl3pPr marL="0" indent="0">
              <a:buNone/>
              <a:defRPr sz="1600">
                <a:solidFill>
                  <a:srgbClr val="FFFFFF"/>
                </a:solidFill>
                <a:latin typeface="DINOT"/>
                <a:cs typeface="DINOT"/>
              </a:defRPr>
            </a:lvl3pPr>
            <a:lvl4pPr>
              <a:buNone/>
              <a:defRPr/>
            </a:lvl4pPr>
            <a:lvl5pPr>
              <a:buNone/>
              <a:defRPr/>
            </a:lvl5pPr>
          </a:lstStyle>
          <a:p>
            <a:pPr lvl="0"/>
            <a:r>
              <a:rPr lang="de-DE" dirty="0" smtClean="0"/>
              <a:t>Title </a:t>
            </a:r>
            <a:r>
              <a:rPr lang="de-DE" dirty="0" err="1" smtClean="0"/>
              <a:t>of</a:t>
            </a:r>
            <a:r>
              <a:rPr lang="de-DE" dirty="0" smtClean="0"/>
              <a:t> </a:t>
            </a:r>
            <a:r>
              <a:rPr lang="de-DE" dirty="0" err="1" smtClean="0"/>
              <a:t>the</a:t>
            </a:r>
            <a:r>
              <a:rPr lang="de-DE" dirty="0" smtClean="0"/>
              <a:t> </a:t>
            </a:r>
            <a:r>
              <a:rPr lang="de-DE" dirty="0" err="1" smtClean="0"/>
              <a:t>Presentation</a:t>
            </a:r>
            <a:endParaRPr lang="de-DE" dirty="0" smtClean="0"/>
          </a:p>
        </p:txBody>
      </p:sp>
      <p:sp>
        <p:nvSpPr>
          <p:cNvPr id="7" name="Textplatzhalter 7"/>
          <p:cNvSpPr>
            <a:spLocks noGrp="1"/>
          </p:cNvSpPr>
          <p:nvPr>
            <p:ph type="body" sz="quarter" idx="13" hasCustomPrompt="1"/>
          </p:nvPr>
        </p:nvSpPr>
        <p:spPr>
          <a:xfrm>
            <a:off x="928648" y="5721790"/>
            <a:ext cx="8774152" cy="742384"/>
          </a:xfrm>
        </p:spPr>
        <p:txBody>
          <a:bodyPr>
            <a:noAutofit/>
          </a:bodyPr>
          <a:lstStyle>
            <a:lvl1pPr marL="0" indent="0">
              <a:spcBef>
                <a:spcPts val="600"/>
              </a:spcBef>
              <a:spcAft>
                <a:spcPts val="0"/>
              </a:spcAft>
              <a:buFontTx/>
              <a:buNone/>
              <a:defRPr sz="2200" baseline="0">
                <a:solidFill>
                  <a:schemeClr val="bg1"/>
                </a:solidFill>
                <a:latin typeface="DINOT-Bold" pitchFamily="34" charset="0"/>
              </a:defRPr>
            </a:lvl1pPr>
          </a:lstStyle>
          <a:p>
            <a:pPr lvl="0"/>
            <a:r>
              <a:rPr lang="de-DE" dirty="0" smtClean="0"/>
              <a:t>Occasion - Location, Date</a:t>
            </a:r>
          </a:p>
        </p:txBody>
      </p:sp>
      <p:sp>
        <p:nvSpPr>
          <p:cNvPr id="8" name="Textplatzhalter 7"/>
          <p:cNvSpPr>
            <a:spLocks noGrp="1"/>
          </p:cNvSpPr>
          <p:nvPr>
            <p:ph type="body" sz="quarter" idx="14" hasCustomPrompt="1"/>
          </p:nvPr>
        </p:nvSpPr>
        <p:spPr>
          <a:xfrm>
            <a:off x="928648" y="6663350"/>
            <a:ext cx="8774152" cy="271604"/>
          </a:xfrm>
        </p:spPr>
        <p:txBody>
          <a:bodyPr>
            <a:noAutofit/>
          </a:bodyPr>
          <a:lstStyle>
            <a:lvl1pPr marL="0" indent="0">
              <a:spcBef>
                <a:spcPts val="600"/>
              </a:spcBef>
              <a:spcAft>
                <a:spcPts val="0"/>
              </a:spcAft>
              <a:buFontTx/>
              <a:buNone/>
              <a:defRPr sz="1600">
                <a:solidFill>
                  <a:schemeClr val="bg1"/>
                </a:solidFill>
                <a:latin typeface="DINOT" pitchFamily="34" charset="0"/>
              </a:defRPr>
            </a:lvl1pPr>
          </a:lstStyle>
          <a:p>
            <a:pPr lvl="0"/>
            <a:r>
              <a:rPr lang="de-DE" dirty="0" smtClean="0"/>
              <a:t>Speaker, Position, Company</a:t>
            </a:r>
          </a:p>
        </p:txBody>
      </p:sp>
      <p:pic>
        <p:nvPicPr>
          <p:cNvPr id="17" name="Bild 8" descr="logo.jpg"/>
          <p:cNvPicPr>
            <a:picLocks noChangeAspect="1"/>
          </p:cNvPicPr>
          <p:nvPr userDrawn="1"/>
        </p:nvPicPr>
        <p:blipFill>
          <a:blip r:embed="rId3"/>
          <a:stretch>
            <a:fillRect/>
          </a:stretch>
        </p:blipFill>
        <p:spPr>
          <a:xfrm>
            <a:off x="8704363" y="400212"/>
            <a:ext cx="1187196" cy="1115568"/>
          </a:xfrm>
          <a:prstGeom prst="rect">
            <a:avLst/>
          </a:prstGeom>
        </p:spPr>
      </p:pic>
      <p:pic>
        <p:nvPicPr>
          <p:cNvPr id="18" name="Grafik 17" descr="gizlogo-unternehmen-de-rgb-72"/>
          <p:cNvPicPr/>
          <p:nvPr userDrawn="1"/>
        </p:nvPicPr>
        <p:blipFill>
          <a:blip r:embed="rId4">
            <a:extLst>
              <a:ext uri="{28A0092B-C50C-407E-A947-70E740481C1C}">
                <a14:useLocalDpi xmlns:a14="http://schemas.microsoft.com/office/drawing/2010/main" val="0"/>
              </a:ext>
            </a:extLst>
          </a:blip>
          <a:srcRect l="2" r="7742"/>
          <a:stretch>
            <a:fillRect/>
          </a:stretch>
        </p:blipFill>
        <p:spPr bwMode="auto">
          <a:xfrm>
            <a:off x="338933" y="265185"/>
            <a:ext cx="3079182" cy="1399637"/>
          </a:xfrm>
          <a:prstGeom prst="rect">
            <a:avLst/>
          </a:prstGeom>
          <a:noFill/>
        </p:spPr>
      </p:pic>
      <p:pic>
        <p:nvPicPr>
          <p:cNvPr id="19" name="Grafik 18"/>
          <p:cNvPicPr>
            <a:picLocks noChangeAspect="1"/>
          </p:cNvPicPr>
          <p:nvPr userDrawn="1"/>
        </p:nvPicPr>
        <p:blipFill rotWithShape="1">
          <a:blip r:embed="rId5">
            <a:extLst>
              <a:ext uri="{28A0092B-C50C-407E-A947-70E740481C1C}">
                <a14:useLocalDpi xmlns:a14="http://schemas.microsoft.com/office/drawing/2010/main" val="0"/>
              </a:ext>
            </a:extLst>
          </a:blip>
          <a:srcRect l="11704" t="18761" b="21251"/>
          <a:stretch/>
        </p:blipFill>
        <p:spPr>
          <a:xfrm>
            <a:off x="3521527" y="325691"/>
            <a:ext cx="2558142" cy="126460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rgebnisse">
    <p:spTree>
      <p:nvGrpSpPr>
        <p:cNvPr id="1" name=""/>
        <p:cNvGrpSpPr/>
        <p:nvPr/>
      </p:nvGrpSpPr>
      <p:grpSpPr>
        <a:xfrm>
          <a:off x="0" y="0"/>
          <a:ext cx="0" cy="0"/>
          <a:chOff x="0" y="0"/>
          <a:chExt cx="0" cy="0"/>
        </a:xfrm>
      </p:grpSpPr>
      <p:sp>
        <p:nvSpPr>
          <p:cNvPr id="2" name="Titel 1"/>
          <p:cNvSpPr>
            <a:spLocks noGrp="1"/>
          </p:cNvSpPr>
          <p:nvPr>
            <p:ph type="title"/>
          </p:nvPr>
        </p:nvSpPr>
        <p:spPr>
          <a:xfrm>
            <a:off x="534431" y="475585"/>
            <a:ext cx="8897435" cy="500337"/>
          </a:xfrm>
        </p:spPr>
        <p:txBody>
          <a:bodyPr/>
          <a:lstStyle/>
          <a:p>
            <a:r>
              <a:rPr lang="de-DE" smtClean="0"/>
              <a:t>Titelmasterformat durch Klicken bearbeiten</a:t>
            </a:r>
            <a:endParaRPr lang="de-DE"/>
          </a:p>
        </p:txBody>
      </p:sp>
      <p:cxnSp>
        <p:nvCxnSpPr>
          <p:cNvPr id="5" name="Gerade Verbindung 4"/>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5"/>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772823" y="1446214"/>
            <a:ext cx="9359158" cy="5053012"/>
          </a:xfrm>
        </p:spPr>
        <p:txBody>
          <a:bodyPr/>
          <a:lstStyle>
            <a:lvl1pPr>
              <a:buSzPct val="100000"/>
              <a:buFontTx/>
              <a:buBlip>
                <a:blip r:embed="rId2"/>
              </a:buBlip>
              <a:defRPr/>
            </a:lvl1pPr>
          </a:lstStyle>
          <a:p>
            <a:pPr lvl="0"/>
            <a:r>
              <a:rPr lang="de-DE" smtClean="0"/>
              <a:t>Textmasterformat bearbeiten</a:t>
            </a:r>
          </a:p>
        </p:txBody>
      </p:sp>
      <p:sp>
        <p:nvSpPr>
          <p:cNvPr id="8"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pic>
        <p:nvPicPr>
          <p:cNvPr id="9" name="Bild 8" descr="logo_klein.jpg"/>
          <p:cNvPicPr>
            <a:picLocks noChangeAspect="1"/>
          </p:cNvPicPr>
          <p:nvPr userDrawn="1"/>
        </p:nvPicPr>
        <p:blipFill>
          <a:blip r:embed="rId3"/>
          <a:stretch>
            <a:fillRect/>
          </a:stretch>
        </p:blipFill>
        <p:spPr>
          <a:xfrm>
            <a:off x="9594504" y="210712"/>
            <a:ext cx="539496" cy="562356"/>
          </a:xfrm>
          <a:prstGeom prst="rect">
            <a:avLst/>
          </a:prstGeom>
        </p:spPr>
      </p:pic>
      <p:pic>
        <p:nvPicPr>
          <p:cNvPr id="10" name="Picture 2" descr="F:\FW_Q\templates\Huisstijl\Logos\Word_Powerpoint\Beeldmerk_FW_M_K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94000" y="773068"/>
            <a:ext cx="540000" cy="539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ückseite – A">
    <p:spTree>
      <p:nvGrpSpPr>
        <p:cNvPr id="1" name=""/>
        <p:cNvGrpSpPr/>
        <p:nvPr/>
      </p:nvGrpSpPr>
      <p:grpSpPr>
        <a:xfrm>
          <a:off x="0" y="0"/>
          <a:ext cx="0" cy="0"/>
          <a:chOff x="0" y="0"/>
          <a:chExt cx="0" cy="0"/>
        </a:xfrm>
      </p:grpSpPr>
      <p:sp>
        <p:nvSpPr>
          <p:cNvPr id="7" name="Rechteck 6"/>
          <p:cNvSpPr/>
          <p:nvPr userDrawn="1"/>
        </p:nvSpPr>
        <p:spPr>
          <a:xfrm>
            <a:off x="558000" y="1886725"/>
            <a:ext cx="9576000" cy="5184000"/>
          </a:xfrm>
          <a:prstGeom prst="rect">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p:cNvSpPr txBox="1"/>
          <p:nvPr userDrawn="1"/>
        </p:nvSpPr>
        <p:spPr>
          <a:xfrm>
            <a:off x="948411" y="5547689"/>
            <a:ext cx="2637759" cy="887422"/>
          </a:xfrm>
          <a:prstGeom prst="rect">
            <a:avLst/>
          </a:prstGeom>
          <a:noFill/>
        </p:spPr>
        <p:txBody>
          <a:bodyPr wrap="square" lIns="0" rIns="0" bIns="0" rtlCol="0" anchor="b">
            <a:spAutoFit/>
          </a:bodyPr>
          <a:lstStyle/>
          <a:p>
            <a:pPr marL="0" marR="0" lvl="0" indent="0" algn="l" defTabSz="521437" rtl="0" eaLnBrk="1" fontAlgn="auto" latinLnBrk="0" hangingPunct="1">
              <a:lnSpc>
                <a:spcPct val="100000"/>
              </a:lnSpc>
              <a:spcBef>
                <a:spcPts val="0"/>
              </a:spcBef>
              <a:spcAft>
                <a:spcPts val="400"/>
              </a:spcAft>
              <a:buClr>
                <a:srgbClr val="9F0014"/>
              </a:buClr>
              <a:buSzTx/>
              <a:buFont typeface="Lucida Grande"/>
              <a:buNone/>
              <a:tabLst/>
              <a:defRPr/>
            </a:pPr>
            <a:r>
              <a:rPr kumimoji="0" lang="de-DE" sz="1600" b="0" i="0" u="none" strike="noStrike" kern="1200" cap="none" spc="0" normalizeH="0" baseline="0" noProof="0" dirty="0">
                <a:ln>
                  <a:noFill/>
                </a:ln>
                <a:solidFill>
                  <a:schemeClr val="bg1"/>
                </a:solidFill>
                <a:effectLst/>
                <a:uLnTx/>
                <a:uFillTx/>
                <a:latin typeface="DINOT-Bold"/>
                <a:ea typeface="+mn-ea"/>
                <a:cs typeface="DINOT-Bold"/>
              </a:rPr>
              <a:t>adelphi</a:t>
            </a:r>
          </a:p>
          <a:p>
            <a:pPr marL="0" marR="0" lvl="0" indent="0" algn="l" defTabSz="521437" rtl="0" eaLnBrk="1" fontAlgn="auto" latinLnBrk="0" hangingPunct="1">
              <a:lnSpc>
                <a:spcPct val="100000"/>
              </a:lnSpc>
              <a:spcBef>
                <a:spcPts val="0"/>
              </a:spcBef>
              <a:spcAft>
                <a:spcPts val="400"/>
              </a:spcAft>
              <a:buClr>
                <a:srgbClr val="9F0014"/>
              </a:buClr>
              <a:buSzTx/>
              <a:buFont typeface="Lucida Grande"/>
              <a:buNone/>
              <a:tabLst/>
              <a:defRPr/>
            </a:pPr>
            <a:r>
              <a:rPr kumimoji="0" lang="de-DE" sz="1600" b="0" i="0" u="none" strike="noStrike" kern="1200" cap="none" spc="0" normalizeH="0" baseline="0" noProof="0" dirty="0">
                <a:ln>
                  <a:noFill/>
                </a:ln>
                <a:solidFill>
                  <a:schemeClr val="bg1"/>
                </a:solidFill>
                <a:effectLst/>
                <a:uLnTx/>
                <a:uFillTx/>
                <a:latin typeface="DINOT"/>
                <a:ea typeface="+mn-ea"/>
                <a:cs typeface="DINOT"/>
              </a:rPr>
              <a:t>Caspar-</a:t>
            </a:r>
            <a:r>
              <a:rPr kumimoji="0" lang="de-DE" sz="1600" b="0" i="0" u="none" strike="noStrike" kern="1200" cap="none" spc="0" normalizeH="0" baseline="0" noProof="0" dirty="0" err="1">
                <a:ln>
                  <a:noFill/>
                </a:ln>
                <a:solidFill>
                  <a:schemeClr val="bg1"/>
                </a:solidFill>
                <a:effectLst/>
                <a:uLnTx/>
                <a:uFillTx/>
                <a:latin typeface="DINOT"/>
                <a:ea typeface="+mn-ea"/>
                <a:cs typeface="DINOT"/>
              </a:rPr>
              <a:t>Theyss</a:t>
            </a:r>
            <a:r>
              <a:rPr kumimoji="0" lang="de-DE" sz="1600" b="0" i="0" u="none" strike="noStrike" kern="1200" cap="none" spc="0" normalizeH="0" baseline="0" noProof="0" dirty="0">
                <a:ln>
                  <a:noFill/>
                </a:ln>
                <a:solidFill>
                  <a:schemeClr val="bg1"/>
                </a:solidFill>
                <a:effectLst/>
                <a:uLnTx/>
                <a:uFillTx/>
                <a:latin typeface="DINOT"/>
                <a:ea typeface="+mn-ea"/>
                <a:cs typeface="DINOT"/>
              </a:rPr>
              <a:t>-</a:t>
            </a:r>
            <a:r>
              <a:rPr kumimoji="0" lang="de-DE" sz="1600" b="0" i="0" u="none" strike="noStrike" kern="1200" cap="none" spc="0" normalizeH="0" baseline="0" noProof="0" dirty="0" err="1">
                <a:ln>
                  <a:noFill/>
                </a:ln>
                <a:solidFill>
                  <a:schemeClr val="bg1"/>
                </a:solidFill>
                <a:effectLst/>
                <a:uLnTx/>
                <a:uFillTx/>
                <a:latin typeface="DINOT"/>
                <a:ea typeface="+mn-ea"/>
                <a:cs typeface="DINOT"/>
              </a:rPr>
              <a:t>Strasse</a:t>
            </a:r>
            <a:r>
              <a:rPr kumimoji="0" lang="de-DE" sz="1600" b="0" i="0" u="none" strike="noStrike" kern="1200" cap="none" spc="0" normalizeH="0" baseline="0" noProof="0" dirty="0">
                <a:ln>
                  <a:noFill/>
                </a:ln>
                <a:solidFill>
                  <a:schemeClr val="bg1"/>
                </a:solidFill>
                <a:effectLst/>
                <a:uLnTx/>
                <a:uFillTx/>
                <a:latin typeface="DINOT"/>
                <a:ea typeface="+mn-ea"/>
                <a:cs typeface="DINOT"/>
              </a:rPr>
              <a:t> 14a </a:t>
            </a:r>
          </a:p>
          <a:p>
            <a:pPr marL="0" marR="0" lvl="0" indent="0" algn="l" defTabSz="521437" rtl="0" eaLnBrk="1" fontAlgn="auto" latinLnBrk="0" hangingPunct="1">
              <a:lnSpc>
                <a:spcPct val="100000"/>
              </a:lnSpc>
              <a:spcBef>
                <a:spcPts val="0"/>
              </a:spcBef>
              <a:spcAft>
                <a:spcPts val="400"/>
              </a:spcAft>
              <a:buClr>
                <a:srgbClr val="9F0014"/>
              </a:buClr>
              <a:buSzTx/>
              <a:buFont typeface="Lucida Grande"/>
              <a:buNone/>
              <a:tabLst/>
              <a:defRPr/>
            </a:pPr>
            <a:r>
              <a:rPr kumimoji="0" lang="de-DE" sz="1600" b="0" i="0" u="none" strike="noStrike" kern="1200" cap="none" spc="0" normalizeH="0" baseline="0" noProof="0" dirty="0">
                <a:ln>
                  <a:noFill/>
                </a:ln>
                <a:solidFill>
                  <a:schemeClr val="bg1"/>
                </a:solidFill>
                <a:effectLst/>
                <a:uLnTx/>
                <a:uFillTx/>
                <a:latin typeface="DINOT"/>
                <a:ea typeface="+mn-ea"/>
                <a:cs typeface="DINOT"/>
              </a:rPr>
              <a:t>14193 Berlin</a:t>
            </a:r>
          </a:p>
        </p:txBody>
      </p:sp>
      <p:sp>
        <p:nvSpPr>
          <p:cNvPr id="13" name="Textfeld 12"/>
          <p:cNvSpPr txBox="1"/>
          <p:nvPr userDrawn="1"/>
        </p:nvSpPr>
        <p:spPr>
          <a:xfrm>
            <a:off x="3820592" y="5845206"/>
            <a:ext cx="2637759" cy="589905"/>
          </a:xfrm>
          <a:prstGeom prst="rect">
            <a:avLst/>
          </a:prstGeom>
          <a:noFill/>
        </p:spPr>
        <p:txBody>
          <a:bodyPr wrap="square" lIns="0" rIns="0" bIns="0" rtlCol="0" anchor="b">
            <a:spAutoFit/>
          </a:bodyPr>
          <a:lstStyle/>
          <a:p>
            <a:pPr marL="0" marR="0" lvl="0" indent="0" algn="l" defTabSz="521437" rtl="0" eaLnBrk="1" fontAlgn="auto" latinLnBrk="0" hangingPunct="1">
              <a:lnSpc>
                <a:spcPct val="100000"/>
              </a:lnSpc>
              <a:spcBef>
                <a:spcPts val="0"/>
              </a:spcBef>
              <a:spcAft>
                <a:spcPts val="400"/>
              </a:spcAft>
              <a:buClr>
                <a:srgbClr val="9F0014"/>
              </a:buClr>
              <a:buSzTx/>
              <a:buFont typeface="Lucida Grande"/>
              <a:buNone/>
              <a:tabLst>
                <a:tab pos="265113" algn="l"/>
                <a:tab pos="646113" algn="l"/>
              </a:tabLst>
              <a:defRPr/>
            </a:pPr>
            <a:r>
              <a:rPr kumimoji="0" lang="de-DE" sz="1600" b="0" i="0" u="none" strike="noStrike" kern="1200" cap="none" spc="0" normalizeH="0" baseline="0" noProof="0">
                <a:ln>
                  <a:noFill/>
                </a:ln>
                <a:solidFill>
                  <a:schemeClr val="bg1"/>
                </a:solidFill>
                <a:effectLst/>
                <a:uLnTx/>
                <a:uFillTx/>
                <a:latin typeface="DINOT"/>
                <a:ea typeface="+mn-ea"/>
                <a:cs typeface="DINOT"/>
              </a:rPr>
              <a:t>T	+49	(0)30-89 000 68-0</a:t>
            </a:r>
          </a:p>
          <a:p>
            <a:pPr marL="0" marR="0" lvl="0" indent="0" algn="l" defTabSz="521437" rtl="0" eaLnBrk="1" fontAlgn="auto" latinLnBrk="0" hangingPunct="1">
              <a:lnSpc>
                <a:spcPct val="100000"/>
              </a:lnSpc>
              <a:spcBef>
                <a:spcPts val="0"/>
              </a:spcBef>
              <a:spcAft>
                <a:spcPts val="400"/>
              </a:spcAft>
              <a:buClr>
                <a:srgbClr val="9F0014"/>
              </a:buClr>
              <a:buSzTx/>
              <a:buFont typeface="Lucida Grande"/>
              <a:buNone/>
              <a:tabLst>
                <a:tab pos="265113" algn="l"/>
                <a:tab pos="646113" algn="l"/>
              </a:tabLst>
              <a:defRPr/>
            </a:pPr>
            <a:r>
              <a:rPr kumimoji="0" lang="de-DE" sz="1600" b="0" i="0" u="none" strike="noStrike" kern="1200" cap="none" spc="0" normalizeH="0" baseline="0" noProof="0">
                <a:ln>
                  <a:noFill/>
                </a:ln>
                <a:solidFill>
                  <a:schemeClr val="bg1"/>
                </a:solidFill>
                <a:effectLst/>
                <a:uLnTx/>
                <a:uFillTx/>
                <a:latin typeface="DINOT"/>
                <a:ea typeface="+mn-ea"/>
                <a:cs typeface="DINOT"/>
              </a:rPr>
              <a:t>F	+49	(0)30-89 000 68-10</a:t>
            </a:r>
          </a:p>
        </p:txBody>
      </p:sp>
      <p:sp>
        <p:nvSpPr>
          <p:cNvPr id="14" name="Textfeld 13"/>
          <p:cNvSpPr txBox="1"/>
          <p:nvPr userDrawn="1"/>
        </p:nvSpPr>
        <p:spPr>
          <a:xfrm>
            <a:off x="6577761" y="5845206"/>
            <a:ext cx="2637759" cy="589905"/>
          </a:xfrm>
          <a:prstGeom prst="rect">
            <a:avLst/>
          </a:prstGeom>
          <a:noFill/>
        </p:spPr>
        <p:txBody>
          <a:bodyPr wrap="square" lIns="0" rIns="0" bIns="0" rtlCol="0" anchor="b">
            <a:spAutoFit/>
          </a:bodyPr>
          <a:lstStyle/>
          <a:p>
            <a:pPr marL="0" marR="0" lvl="0" indent="0" algn="l" defTabSz="521437" rtl="0" eaLnBrk="1" fontAlgn="auto" latinLnBrk="0" hangingPunct="1">
              <a:lnSpc>
                <a:spcPct val="100000"/>
              </a:lnSpc>
              <a:spcBef>
                <a:spcPts val="0"/>
              </a:spcBef>
              <a:spcAft>
                <a:spcPts val="400"/>
              </a:spcAft>
              <a:buClr>
                <a:srgbClr val="9F0014"/>
              </a:buClr>
              <a:buSzTx/>
              <a:buFont typeface="Lucida Grande"/>
              <a:buNone/>
              <a:tabLst>
                <a:tab pos="265113" algn="l"/>
                <a:tab pos="646113" algn="l"/>
              </a:tabLst>
              <a:defRPr/>
            </a:pPr>
            <a:r>
              <a:rPr kumimoji="0" lang="de-DE" sz="1600" b="0" i="0" u="none" strike="noStrike" kern="1200" cap="none" spc="0" normalizeH="0" baseline="0" noProof="0">
                <a:ln>
                  <a:noFill/>
                </a:ln>
                <a:solidFill>
                  <a:schemeClr val="bg1"/>
                </a:solidFill>
                <a:effectLst/>
                <a:uLnTx/>
                <a:uFillTx/>
                <a:latin typeface="DINOT"/>
                <a:ea typeface="+mn-ea"/>
                <a:cs typeface="DINOT"/>
              </a:rPr>
              <a:t>www.adelphi.de</a:t>
            </a:r>
          </a:p>
          <a:p>
            <a:pPr marL="0" marR="0" lvl="0" indent="0" algn="l" defTabSz="521437" rtl="0" eaLnBrk="1" fontAlgn="auto" latinLnBrk="0" hangingPunct="1">
              <a:lnSpc>
                <a:spcPct val="100000"/>
              </a:lnSpc>
              <a:spcBef>
                <a:spcPts val="0"/>
              </a:spcBef>
              <a:spcAft>
                <a:spcPts val="400"/>
              </a:spcAft>
              <a:buClr>
                <a:srgbClr val="9F0014"/>
              </a:buClr>
              <a:buSzTx/>
              <a:buFont typeface="Lucida Grande"/>
              <a:buNone/>
              <a:tabLst>
                <a:tab pos="265113" algn="l"/>
                <a:tab pos="646113" algn="l"/>
              </a:tabLst>
              <a:defRPr/>
            </a:pPr>
            <a:r>
              <a:rPr kumimoji="0" lang="de-DE" sz="1600" b="0" i="0" u="none" strike="noStrike" kern="1200" cap="none" spc="0" normalizeH="0" baseline="0" noProof="0">
                <a:ln>
                  <a:noFill/>
                </a:ln>
                <a:solidFill>
                  <a:schemeClr val="bg1"/>
                </a:solidFill>
                <a:effectLst/>
                <a:uLnTx/>
                <a:uFillTx/>
                <a:latin typeface="DINOT"/>
                <a:ea typeface="+mn-ea"/>
                <a:cs typeface="DINOT"/>
              </a:rPr>
              <a:t>office@adelphi.de</a:t>
            </a:r>
          </a:p>
        </p:txBody>
      </p:sp>
      <p:sp>
        <p:nvSpPr>
          <p:cNvPr id="6" name="Textplatzhalter 2"/>
          <p:cNvSpPr>
            <a:spLocks noGrp="1"/>
          </p:cNvSpPr>
          <p:nvPr>
            <p:ph type="body" sz="quarter" idx="10" hasCustomPrompt="1"/>
          </p:nvPr>
        </p:nvSpPr>
        <p:spPr>
          <a:xfrm>
            <a:off x="871597" y="4362107"/>
            <a:ext cx="6271585" cy="273267"/>
          </a:xfrm>
        </p:spPr>
        <p:txBody>
          <a:bodyPr>
            <a:normAutofit/>
          </a:bodyPr>
          <a:lstStyle>
            <a:lvl1pPr marL="0" indent="1588">
              <a:defRPr sz="1600" b="1" baseline="0">
                <a:solidFill>
                  <a:schemeClr val="bg1"/>
                </a:solidFill>
              </a:defRPr>
            </a:lvl1pPr>
            <a:lvl2pPr marL="0" indent="1588">
              <a:defRPr/>
            </a:lvl2pPr>
            <a:lvl3pPr marL="0" indent="1588">
              <a:defRPr/>
            </a:lvl3pPr>
            <a:lvl4pPr marL="0" indent="1588">
              <a:defRPr/>
            </a:lvl4pPr>
            <a:lvl5pPr marL="0" indent="1588">
              <a:defRPr/>
            </a:lvl5pPr>
          </a:lstStyle>
          <a:p>
            <a:pPr lvl="0"/>
            <a:r>
              <a:rPr lang="de-DE" dirty="0" smtClean="0"/>
              <a:t>Name Speaker</a:t>
            </a:r>
            <a:endParaRPr lang="de-DE" dirty="0"/>
          </a:p>
        </p:txBody>
      </p:sp>
      <p:sp>
        <p:nvSpPr>
          <p:cNvPr id="8" name="Textplatzhalter 2"/>
          <p:cNvSpPr>
            <a:spLocks noGrp="1"/>
          </p:cNvSpPr>
          <p:nvPr>
            <p:ph type="body" sz="quarter" idx="11" hasCustomPrompt="1"/>
          </p:nvPr>
        </p:nvSpPr>
        <p:spPr>
          <a:xfrm>
            <a:off x="864738" y="4635379"/>
            <a:ext cx="6280187" cy="271604"/>
          </a:xfrm>
        </p:spPr>
        <p:txBody>
          <a:bodyPr>
            <a:normAutofit/>
          </a:bodyPr>
          <a:lstStyle>
            <a:lvl1pPr marL="0" indent="1588">
              <a:defRPr sz="1600" b="0" baseline="0">
                <a:solidFill>
                  <a:schemeClr val="bg1"/>
                </a:solidFill>
              </a:defRPr>
            </a:lvl1pPr>
            <a:lvl2pPr marL="0" indent="1588">
              <a:defRPr/>
            </a:lvl2pPr>
            <a:lvl3pPr marL="0" indent="1588">
              <a:defRPr/>
            </a:lvl3pPr>
            <a:lvl4pPr marL="0" indent="1588">
              <a:defRPr/>
            </a:lvl4pPr>
            <a:lvl5pPr marL="0" indent="1588">
              <a:defRPr/>
            </a:lvl5pPr>
          </a:lstStyle>
          <a:p>
            <a:pPr lvl="0"/>
            <a:r>
              <a:rPr lang="de-DE" dirty="0" smtClean="0"/>
              <a:t>Position</a:t>
            </a:r>
            <a:endParaRPr lang="de-DE" dirty="0"/>
          </a:p>
        </p:txBody>
      </p:sp>
      <p:sp>
        <p:nvSpPr>
          <p:cNvPr id="9" name="Textplatzhalter 2"/>
          <p:cNvSpPr>
            <a:spLocks noGrp="1"/>
          </p:cNvSpPr>
          <p:nvPr>
            <p:ph type="body" sz="quarter" idx="12" hasCustomPrompt="1"/>
          </p:nvPr>
        </p:nvSpPr>
        <p:spPr>
          <a:xfrm>
            <a:off x="864738" y="4906983"/>
            <a:ext cx="6280187" cy="262549"/>
          </a:xfrm>
        </p:spPr>
        <p:txBody>
          <a:bodyPr>
            <a:normAutofit/>
          </a:bodyPr>
          <a:lstStyle>
            <a:lvl1pPr marL="0" indent="1588">
              <a:defRPr sz="1600" b="0" baseline="0">
                <a:solidFill>
                  <a:schemeClr val="bg1"/>
                </a:solidFill>
              </a:defRPr>
            </a:lvl1pPr>
            <a:lvl2pPr marL="0" indent="1588">
              <a:defRPr/>
            </a:lvl2pPr>
            <a:lvl3pPr marL="0" indent="1588">
              <a:defRPr/>
            </a:lvl3pPr>
            <a:lvl4pPr marL="0" indent="1588">
              <a:defRPr/>
            </a:lvl4pPr>
            <a:lvl5pPr marL="0" indent="1588">
              <a:defRPr/>
            </a:lvl5pPr>
          </a:lstStyle>
          <a:p>
            <a:pPr lvl="0"/>
            <a:r>
              <a:rPr lang="de-DE" dirty="0" err="1" smtClean="0"/>
              <a:t>E-mail</a:t>
            </a:r>
            <a:r>
              <a:rPr lang="de-DE" dirty="0" smtClean="0"/>
              <a:t> </a:t>
            </a:r>
            <a:r>
              <a:rPr lang="de-DE" dirty="0" err="1" smtClean="0"/>
              <a:t>address</a:t>
            </a:r>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men- und Leistungsspektrum">
    <p:spTree>
      <p:nvGrpSpPr>
        <p:cNvPr id="1" name=""/>
        <p:cNvGrpSpPr/>
        <p:nvPr/>
      </p:nvGrpSpPr>
      <p:grpSpPr>
        <a:xfrm>
          <a:off x="0" y="0"/>
          <a:ext cx="0" cy="0"/>
          <a:chOff x="0" y="0"/>
          <a:chExt cx="0" cy="0"/>
        </a:xfrm>
      </p:grpSpPr>
      <p:sp>
        <p:nvSpPr>
          <p:cNvPr id="6" name="Inhaltsplatzhalter 2"/>
          <p:cNvSpPr txBox="1">
            <a:spLocks/>
          </p:cNvSpPr>
          <p:nvPr userDrawn="1"/>
        </p:nvSpPr>
        <p:spPr bwMode="auto">
          <a:xfrm>
            <a:off x="5734050" y="2441575"/>
            <a:ext cx="463867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9875" indent="-269875"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520700" eaLnBrk="0" fontAlgn="base" hangingPunct="0">
              <a:spcBef>
                <a:spcPct val="0"/>
              </a:spcBef>
              <a:spcAft>
                <a:spcPct val="0"/>
              </a:spcAft>
              <a:defRPr sz="2100">
                <a:solidFill>
                  <a:schemeClr val="tx1"/>
                </a:solidFill>
                <a:latin typeface="Arial" pitchFamily="34" charset="0"/>
              </a:defRPr>
            </a:lvl6pPr>
            <a:lvl7pPr marL="2971800" indent="-228600" defTabSz="520700" eaLnBrk="0" fontAlgn="base" hangingPunct="0">
              <a:spcBef>
                <a:spcPct val="0"/>
              </a:spcBef>
              <a:spcAft>
                <a:spcPct val="0"/>
              </a:spcAft>
              <a:defRPr sz="2100">
                <a:solidFill>
                  <a:schemeClr val="tx1"/>
                </a:solidFill>
                <a:latin typeface="Arial" pitchFamily="34" charset="0"/>
              </a:defRPr>
            </a:lvl7pPr>
            <a:lvl8pPr marL="3429000" indent="-228600" defTabSz="520700" eaLnBrk="0" fontAlgn="base" hangingPunct="0">
              <a:spcBef>
                <a:spcPct val="0"/>
              </a:spcBef>
              <a:spcAft>
                <a:spcPct val="0"/>
              </a:spcAft>
              <a:defRPr sz="2100">
                <a:solidFill>
                  <a:schemeClr val="tx1"/>
                </a:solidFill>
                <a:latin typeface="Arial" pitchFamily="34" charset="0"/>
              </a:defRPr>
            </a:lvl8pPr>
            <a:lvl9pPr marL="3886200" indent="-228600" defTabSz="520700" eaLnBrk="0" fontAlgn="base" hangingPunct="0">
              <a:spcBef>
                <a:spcPct val="0"/>
              </a:spcBef>
              <a:spcAft>
                <a:spcPct val="0"/>
              </a:spcAft>
              <a:defRPr sz="2100">
                <a:solidFill>
                  <a:schemeClr val="tx1"/>
                </a:solidFill>
                <a:latin typeface="Arial" pitchFamily="34" charset="0"/>
              </a:defRPr>
            </a:lvl9pPr>
          </a:lstStyle>
          <a:p>
            <a:pPr eaLnBrk="1" hangingPunct="1">
              <a:spcBef>
                <a:spcPts val="1200"/>
              </a:spcBef>
              <a:spcAft>
                <a:spcPts val="300"/>
              </a:spcAft>
              <a:buClr>
                <a:srgbClr val="9F0014"/>
              </a:buClr>
              <a:buFont typeface="Arial" pitchFamily="34" charset="0"/>
              <a:buChar char="•"/>
            </a:pPr>
            <a:r>
              <a:rPr lang="en-GB" sz="2200" noProof="0" dirty="0" smtClean="0">
                <a:latin typeface="DINOT" pitchFamily="34" charset="0"/>
                <a:ea typeface="DINOT-Medium" pitchFamily="34" charset="0"/>
                <a:cs typeface="Arial" pitchFamily="34" charset="0"/>
              </a:rPr>
              <a:t>Strategies and solutions</a:t>
            </a:r>
            <a:r>
              <a:rPr lang="en-GB" sz="2200" baseline="0" noProof="0" dirty="0" smtClean="0">
                <a:latin typeface="DINOT" pitchFamily="34" charset="0"/>
                <a:ea typeface="DINOT-Medium" pitchFamily="34" charset="0"/>
                <a:cs typeface="Arial" pitchFamily="34" charset="0"/>
              </a:rPr>
              <a:t> for global sustainability topics</a:t>
            </a:r>
            <a:endParaRPr lang="en-GB" sz="2200" noProof="0" dirty="0" smtClean="0">
              <a:latin typeface="DINOT" pitchFamily="34" charset="0"/>
              <a:ea typeface="DINOT-Medium" pitchFamily="34" charset="0"/>
              <a:cs typeface="Arial" pitchFamily="34" charset="0"/>
            </a:endParaRPr>
          </a:p>
          <a:p>
            <a:pPr eaLnBrk="1" hangingPunct="1">
              <a:spcBef>
                <a:spcPts val="1200"/>
              </a:spcBef>
              <a:spcAft>
                <a:spcPts val="300"/>
              </a:spcAft>
              <a:buClr>
                <a:srgbClr val="9F0014"/>
              </a:buClr>
              <a:buFont typeface="Arial" pitchFamily="34" charset="0"/>
              <a:buChar char="•"/>
            </a:pPr>
            <a:r>
              <a:rPr lang="en-GB" sz="2200" noProof="0" dirty="0" smtClean="0">
                <a:latin typeface="DINOT" pitchFamily="34" charset="0"/>
                <a:ea typeface="DINOT-Medium" pitchFamily="34" charset="0"/>
                <a:cs typeface="Arial" pitchFamily="34" charset="0"/>
              </a:rPr>
              <a:t>Integrated research and consulting approach</a:t>
            </a:r>
          </a:p>
          <a:p>
            <a:pPr eaLnBrk="1" hangingPunct="1">
              <a:spcBef>
                <a:spcPts val="1200"/>
              </a:spcBef>
              <a:spcAft>
                <a:spcPts val="300"/>
              </a:spcAft>
              <a:buClr>
                <a:srgbClr val="9F0014"/>
              </a:buClr>
              <a:buFont typeface="Arial" pitchFamily="34" charset="0"/>
              <a:buChar char="•"/>
            </a:pPr>
            <a:r>
              <a:rPr lang="en-GB" sz="2200" dirty="0" smtClean="0">
                <a:latin typeface="DINOT" pitchFamily="34" charset="0"/>
                <a:ea typeface="DINOT-Medium" pitchFamily="34" charset="0"/>
                <a:cs typeface="Arial" pitchFamily="34" charset="0"/>
              </a:rPr>
              <a:t>Interdisciplinary team</a:t>
            </a:r>
            <a:r>
              <a:rPr lang="en-GB" sz="2200" baseline="0" dirty="0" smtClean="0">
                <a:latin typeface="DINOT" pitchFamily="34" charset="0"/>
                <a:ea typeface="DINOT-Medium" pitchFamily="34" charset="0"/>
                <a:cs typeface="Arial" pitchFamily="34" charset="0"/>
              </a:rPr>
              <a:t> of experts with</a:t>
            </a:r>
            <a:r>
              <a:rPr lang="en-GB" sz="2200" dirty="0" smtClean="0">
                <a:latin typeface="DINOT" pitchFamily="34" charset="0"/>
                <a:ea typeface="DINOT-Medium" pitchFamily="34" charset="0"/>
                <a:cs typeface="Arial" pitchFamily="34" charset="0"/>
              </a:rPr>
              <a:t> 100 staff members </a:t>
            </a:r>
          </a:p>
          <a:p>
            <a:pPr eaLnBrk="1" hangingPunct="1">
              <a:spcBef>
                <a:spcPts val="1200"/>
              </a:spcBef>
              <a:spcAft>
                <a:spcPts val="300"/>
              </a:spcAft>
              <a:buClr>
                <a:srgbClr val="9F0014"/>
              </a:buClr>
              <a:buFont typeface="Arial" pitchFamily="34" charset="0"/>
              <a:buChar char="•"/>
            </a:pPr>
            <a:r>
              <a:rPr lang="en-GB" sz="2200" dirty="0" smtClean="0">
                <a:latin typeface="DINOT" pitchFamily="34" charset="0"/>
                <a:ea typeface="DINOT-Medium" pitchFamily="34" charset="0"/>
                <a:cs typeface="Arial" pitchFamily="34" charset="0"/>
              </a:rPr>
              <a:t>Global network of partners and service providers</a:t>
            </a:r>
          </a:p>
          <a:p>
            <a:pPr eaLnBrk="1" hangingPunct="1">
              <a:spcBef>
                <a:spcPts val="1200"/>
              </a:spcBef>
              <a:spcAft>
                <a:spcPts val="300"/>
              </a:spcAft>
              <a:buClr>
                <a:srgbClr val="9F0014"/>
              </a:buClr>
              <a:buFont typeface="Arial" pitchFamily="34" charset="0"/>
              <a:buChar char="•"/>
            </a:pPr>
            <a:r>
              <a:rPr lang="en-GB" sz="2200" dirty="0" smtClean="0">
                <a:latin typeface="DINOT" pitchFamily="34" charset="0"/>
                <a:ea typeface="DINOT-Medium" pitchFamily="34" charset="0"/>
                <a:cs typeface="Arial" pitchFamily="34" charset="0"/>
              </a:rPr>
              <a:t>Worldwide 600 successfully</a:t>
            </a:r>
            <a:r>
              <a:rPr lang="en-GB" sz="2200" baseline="0" dirty="0" smtClean="0">
                <a:latin typeface="DINOT" pitchFamily="34" charset="0"/>
                <a:ea typeface="DINOT-Medium" pitchFamily="34" charset="0"/>
                <a:cs typeface="Arial" pitchFamily="34" charset="0"/>
              </a:rPr>
              <a:t> completed projects</a:t>
            </a:r>
            <a:endParaRPr lang="en-GB" sz="2200" dirty="0" smtClean="0">
              <a:latin typeface="DINOT" pitchFamily="34" charset="0"/>
              <a:ea typeface="DINOT-Medium" pitchFamily="34" charset="0"/>
              <a:cs typeface="Arial" pitchFamily="34" charset="0"/>
            </a:endParaRPr>
          </a:p>
          <a:p>
            <a:pPr eaLnBrk="1" hangingPunct="1">
              <a:spcBef>
                <a:spcPts val="1200"/>
              </a:spcBef>
              <a:spcAft>
                <a:spcPts val="300"/>
              </a:spcAft>
              <a:buClr>
                <a:srgbClr val="9F0014"/>
              </a:buClr>
              <a:buFont typeface="Lucida Grande"/>
              <a:buChar char="•"/>
            </a:pPr>
            <a:endParaRPr lang="de-DE" sz="2200" dirty="0">
              <a:solidFill>
                <a:srgbClr val="4B4B4B"/>
              </a:solidFill>
              <a:latin typeface="DINOT" pitchFamily="34" charset="0"/>
              <a:ea typeface="DINOT-Medium" pitchFamily="34" charset="0"/>
              <a:cs typeface="Arial" pitchFamily="34" charset="0"/>
            </a:endParaRPr>
          </a:p>
        </p:txBody>
      </p:sp>
      <p:cxnSp>
        <p:nvCxnSpPr>
          <p:cNvPr id="8" name="Gerade Verbindung 7"/>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 6" descr="logo_klein.jpg"/>
          <p:cNvPicPr>
            <a:picLocks noChangeAspect="1"/>
          </p:cNvPicPr>
          <p:nvPr userDrawn="1"/>
        </p:nvPicPr>
        <p:blipFill>
          <a:blip r:embed="rId2"/>
          <a:stretch>
            <a:fillRect/>
          </a:stretch>
        </p:blipFill>
        <p:spPr>
          <a:xfrm>
            <a:off x="9594504" y="352606"/>
            <a:ext cx="539496" cy="562356"/>
          </a:xfrm>
          <a:prstGeom prst="rect">
            <a:avLst/>
          </a:prstGeom>
        </p:spPr>
      </p:pic>
      <p:pic>
        <p:nvPicPr>
          <p:cNvPr id="13" name="Bild 10" descr="pfei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1588" y="1467675"/>
            <a:ext cx="330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userDrawn="1"/>
        </p:nvSpPr>
        <p:spPr>
          <a:xfrm>
            <a:off x="463000" y="428214"/>
            <a:ext cx="1225015" cy="461665"/>
          </a:xfrm>
          <a:prstGeom prst="rect">
            <a:avLst/>
          </a:prstGeom>
        </p:spPr>
        <p:txBody>
          <a:bodyPr wrap="none">
            <a:spAutoFit/>
          </a:bodyPr>
          <a:lstStyle/>
          <a:p>
            <a:r>
              <a:rPr lang="en-GB" sz="2400" noProof="0" dirty="0" smtClean="0">
                <a:latin typeface="DINOT-Bold" pitchFamily="34" charset="0"/>
                <a:cs typeface="DINOT-Bold" pitchFamily="34" charset="0"/>
              </a:rPr>
              <a:t>adelphi</a:t>
            </a:r>
            <a:endParaRPr lang="en-GB" sz="2400" noProof="0" dirty="0"/>
          </a:p>
        </p:txBody>
      </p:sp>
      <p:pic>
        <p:nvPicPr>
          <p:cNvPr id="2" name="Picture 2" descr="Z:\Vorlagen\Powerpoint\infografik\infografik_english\Folie1.PNG"/>
          <p:cNvPicPr>
            <a:picLocks noChangeAspect="1" noChangeArrowheads="1"/>
          </p:cNvPicPr>
          <p:nvPr userDrawn="1"/>
        </p:nvPicPr>
        <p:blipFill>
          <a:blip r:embed="rId4"/>
          <a:srcRect/>
          <a:stretch>
            <a:fillRect/>
          </a:stretch>
        </p:blipFill>
        <p:spPr bwMode="auto">
          <a:xfrm>
            <a:off x="1058543" y="2426917"/>
            <a:ext cx="4104000" cy="4072308"/>
          </a:xfrm>
          <a:prstGeom prst="rect">
            <a:avLst/>
          </a:prstGeom>
          <a:noFill/>
        </p:spPr>
      </p:pic>
      <p:sp>
        <p:nvSpPr>
          <p:cNvPr id="11"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sp>
        <p:nvSpPr>
          <p:cNvPr id="16" name="Textfeld 15"/>
          <p:cNvSpPr txBox="1"/>
          <p:nvPr userDrawn="1"/>
        </p:nvSpPr>
        <p:spPr>
          <a:xfrm>
            <a:off x="911788" y="1388856"/>
            <a:ext cx="9460937" cy="769441"/>
          </a:xfrm>
          <a:prstGeom prst="rect">
            <a:avLst/>
          </a:prstGeom>
          <a:noFill/>
        </p:spPr>
        <p:txBody>
          <a:bodyPr wrap="square" rtlCol="0">
            <a:spAutoFit/>
          </a:bodyPr>
          <a:lstStyle/>
          <a:p>
            <a:r>
              <a:rPr lang="en-GB" sz="2200" b="1" noProof="0" dirty="0" smtClean="0">
                <a:solidFill>
                  <a:schemeClr val="tx2"/>
                </a:solidFill>
                <a:latin typeface="DINOT-Bold" pitchFamily="34" charset="0"/>
              </a:rPr>
              <a:t>Creative Solutions and Service Provider for</a:t>
            </a:r>
          </a:p>
          <a:p>
            <a:r>
              <a:rPr lang="en-GB" sz="2200" b="1" noProof="0" dirty="0" smtClean="0">
                <a:solidFill>
                  <a:schemeClr val="tx2"/>
                </a:solidFill>
                <a:latin typeface="DINOT-Bold" pitchFamily="34" charset="0"/>
              </a:rPr>
              <a:t>ecological, social, economic, and political challenges</a:t>
            </a:r>
            <a:endParaRPr lang="en-GB" sz="2200" b="1" noProof="0" dirty="0">
              <a:solidFill>
                <a:schemeClr val="tx2"/>
              </a:solidFill>
              <a:latin typeface="DINOT-Bold" pitchFamily="34" charset="0"/>
            </a:endParaRPr>
          </a:p>
        </p:txBody>
      </p:sp>
      <p:pic>
        <p:nvPicPr>
          <p:cNvPr id="17" name="Picture 2" descr="F:\FW_Q\templates\Huisstijl\Logos\Word_Powerpoint\Beeldmerk_FW_M_KL.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25732" y="352606"/>
            <a:ext cx="540000" cy="53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25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0" y="7326536"/>
            <a:ext cx="2839152" cy="236314"/>
          </a:xfrm>
          <a:prstGeom prst="rect">
            <a:avLst/>
          </a:prstGeom>
        </p:spPr>
        <p:txBody>
          <a:bodyPr lIns="104287" tIns="52144" rIns="104287" bIns="52144"/>
          <a:lstStyle>
            <a:lvl1pPr>
              <a:defRPr/>
            </a:lvl1pPr>
          </a:lstStyle>
          <a:p>
            <a:pPr>
              <a:defRPr/>
            </a:pPr>
            <a:fld id="{3293CE39-8C5D-47D5-85B3-7E42381897BB}" type="datetimeFigureOut">
              <a:rPr lang="en-US"/>
              <a:pPr>
                <a:defRPr/>
              </a:pPr>
              <a:t>4/19/2016</a:t>
            </a:fld>
            <a:endParaRPr lang="en-US"/>
          </a:p>
        </p:txBody>
      </p:sp>
      <p:sp>
        <p:nvSpPr>
          <p:cNvPr id="6" name="Footer Placeholder 4"/>
          <p:cNvSpPr>
            <a:spLocks noGrp="1"/>
          </p:cNvSpPr>
          <p:nvPr>
            <p:ph type="ftr" sz="quarter" idx="11"/>
          </p:nvPr>
        </p:nvSpPr>
        <p:spPr>
          <a:xfrm>
            <a:off x="2839152" y="7326536"/>
            <a:ext cx="5177345" cy="236314"/>
          </a:xfrm>
          <a:prstGeom prst="rect">
            <a:avLst/>
          </a:prstGeom>
        </p:spPr>
        <p:txBody>
          <a:bodyPr lIns="104287" tIns="52144" rIns="104287" bIns="52144"/>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8B0409-2974-44CF-8046-BE940B88096D}" type="slidenum">
              <a:rPr lang="en-US"/>
              <a:pPr>
                <a:defRPr/>
              </a:pPr>
              <a:t>‹#›</a:t>
            </a:fld>
            <a:endParaRPr lang="en-US"/>
          </a:p>
        </p:txBody>
      </p:sp>
    </p:spTree>
    <p:extLst>
      <p:ext uri="{BB962C8B-B14F-4D97-AF65-F5344CB8AC3E}">
        <p14:creationId xmlns:p14="http://schemas.microsoft.com/office/powerpoint/2010/main" val="344224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a:xfrm>
            <a:off x="0" y="7326536"/>
            <a:ext cx="2839152" cy="236314"/>
          </a:xfrm>
          <a:prstGeom prst="rect">
            <a:avLst/>
          </a:prstGeom>
        </p:spPr>
        <p:txBody>
          <a:bodyPr lIns="104287" tIns="52144" rIns="104287" bIns="52144"/>
          <a:lstStyle>
            <a:lvl1pPr>
              <a:defRPr/>
            </a:lvl1pPr>
          </a:lstStyle>
          <a:p>
            <a:pPr>
              <a:defRPr/>
            </a:pPr>
            <a:fld id="{1F8C4F13-5BF0-4F8D-BAD1-AAA0DC31D42D}" type="datetimeFigureOut">
              <a:rPr lang="en-US"/>
              <a:pPr>
                <a:defRPr/>
              </a:pPr>
              <a:t>4/19/2016</a:t>
            </a:fld>
            <a:endParaRPr lang="en-US"/>
          </a:p>
        </p:txBody>
      </p:sp>
      <p:sp>
        <p:nvSpPr>
          <p:cNvPr id="4" name="Footer Placeholder 4"/>
          <p:cNvSpPr>
            <a:spLocks noGrp="1"/>
          </p:cNvSpPr>
          <p:nvPr>
            <p:ph type="ftr" sz="quarter" idx="11"/>
          </p:nvPr>
        </p:nvSpPr>
        <p:spPr>
          <a:xfrm>
            <a:off x="2839152" y="7326536"/>
            <a:ext cx="5177345" cy="236314"/>
          </a:xfrm>
          <a:prstGeom prst="rect">
            <a:avLst/>
          </a:prstGeom>
        </p:spPr>
        <p:txBody>
          <a:bodyPr lIns="104287" tIns="52144" rIns="104287" bIns="52144"/>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8C0E10-60F0-4928-9342-9DED0EB7BCED}" type="slidenum">
              <a:rPr lang="en-US"/>
              <a:pPr>
                <a:defRPr/>
              </a:pPr>
              <a:t>‹#›</a:t>
            </a:fld>
            <a:endParaRPr lang="en-US"/>
          </a:p>
        </p:txBody>
      </p:sp>
    </p:spTree>
    <p:extLst>
      <p:ext uri="{BB962C8B-B14F-4D97-AF65-F5344CB8AC3E}">
        <p14:creationId xmlns:p14="http://schemas.microsoft.com/office/powerpoint/2010/main" val="3330369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B">
    <p:spTree>
      <p:nvGrpSpPr>
        <p:cNvPr id="1" name=""/>
        <p:cNvGrpSpPr/>
        <p:nvPr/>
      </p:nvGrpSpPr>
      <p:grpSpPr>
        <a:xfrm>
          <a:off x="0" y="0"/>
          <a:ext cx="0" cy="0"/>
          <a:chOff x="0" y="0"/>
          <a:chExt cx="0" cy="0"/>
        </a:xfrm>
      </p:grpSpPr>
      <p:sp>
        <p:nvSpPr>
          <p:cNvPr id="7" name="Rechteck 6"/>
          <p:cNvSpPr/>
          <p:nvPr userDrawn="1"/>
        </p:nvSpPr>
        <p:spPr>
          <a:xfrm>
            <a:off x="558000" y="1886725"/>
            <a:ext cx="9576000" cy="5184000"/>
          </a:xfrm>
          <a:prstGeom prst="rect">
            <a:avLst/>
          </a:prstGeom>
          <a:noFill/>
          <a:ln w="19050" cap="flat" cmpd="sng" algn="ctr">
            <a:solidFill>
              <a:srgbClr val="9F00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descr="weltkarte.jpg"/>
          <p:cNvPicPr>
            <a:picLocks noChangeAspect="1"/>
          </p:cNvPicPr>
          <p:nvPr userDrawn="1"/>
        </p:nvPicPr>
        <p:blipFill>
          <a:blip r:embed="rId2"/>
          <a:stretch>
            <a:fillRect/>
          </a:stretch>
        </p:blipFill>
        <p:spPr>
          <a:xfrm>
            <a:off x="954000" y="2208403"/>
            <a:ext cx="4483608" cy="2077212"/>
          </a:xfrm>
          <a:prstGeom prst="rect">
            <a:avLst/>
          </a:prstGeom>
        </p:spPr>
      </p:pic>
      <p:sp>
        <p:nvSpPr>
          <p:cNvPr id="6" name="Textplatzhalter 8"/>
          <p:cNvSpPr>
            <a:spLocks noGrp="1"/>
          </p:cNvSpPr>
          <p:nvPr>
            <p:ph type="body" sz="quarter" idx="10" hasCustomPrompt="1"/>
          </p:nvPr>
        </p:nvSpPr>
        <p:spPr>
          <a:xfrm>
            <a:off x="928648" y="4416425"/>
            <a:ext cx="8774152" cy="1142403"/>
          </a:xfrm>
          <a:prstGeom prst="rect">
            <a:avLst/>
          </a:prstGeom>
        </p:spPr>
        <p:txBody>
          <a:bodyPr lIns="0" tIns="0" rIns="0" bIns="0"/>
          <a:lstStyle>
            <a:lvl1pPr marL="0" marR="0" indent="0" algn="l" defTabSz="521437" rtl="0" eaLnBrk="1" fontAlgn="auto" latinLnBrk="0" hangingPunct="1">
              <a:lnSpc>
                <a:spcPct val="100000"/>
              </a:lnSpc>
              <a:spcBef>
                <a:spcPts val="600"/>
              </a:spcBef>
              <a:spcAft>
                <a:spcPts val="0"/>
              </a:spcAft>
              <a:buClr>
                <a:srgbClr val="9F0014"/>
              </a:buClr>
              <a:buSzTx/>
              <a:buFont typeface="Lucida Grande"/>
              <a:buNone/>
              <a:tabLst/>
              <a:defRPr sz="3600" b="0">
                <a:solidFill>
                  <a:srgbClr val="9B0014"/>
                </a:solidFill>
                <a:latin typeface="DINOT-Bold"/>
                <a:cs typeface="DINOT-Bold"/>
              </a:defRPr>
            </a:lvl1pPr>
            <a:lvl2pPr marL="0" indent="0">
              <a:spcAft>
                <a:spcPts val="1400"/>
              </a:spcAft>
              <a:buNone/>
              <a:defRPr sz="2200">
                <a:solidFill>
                  <a:srgbClr val="FFFFFF"/>
                </a:solidFill>
                <a:latin typeface="DINOT-Bold"/>
                <a:cs typeface="DINOT-Bold"/>
              </a:defRPr>
            </a:lvl2pPr>
            <a:lvl3pPr marL="0" indent="0">
              <a:buNone/>
              <a:defRPr sz="1600">
                <a:solidFill>
                  <a:srgbClr val="FFFFFF"/>
                </a:solidFill>
                <a:latin typeface="DINOT"/>
                <a:cs typeface="DINOT"/>
              </a:defRPr>
            </a:lvl3pPr>
            <a:lvl4pPr>
              <a:buNone/>
              <a:defRPr/>
            </a:lvl4pPr>
            <a:lvl5pPr>
              <a:buNone/>
              <a:defRPr/>
            </a:lvl5pPr>
          </a:lstStyle>
          <a:p>
            <a:pPr marL="0" marR="0" lvl="0" indent="0" algn="l" defTabSz="521437" rtl="0" eaLnBrk="1" fontAlgn="auto" latinLnBrk="0" hangingPunct="1">
              <a:lnSpc>
                <a:spcPct val="100000"/>
              </a:lnSpc>
              <a:spcBef>
                <a:spcPts val="600"/>
              </a:spcBef>
              <a:spcAft>
                <a:spcPts val="0"/>
              </a:spcAft>
              <a:buClr>
                <a:srgbClr val="9F0014"/>
              </a:buClr>
              <a:buSzTx/>
              <a:buFont typeface="Lucida Grande"/>
              <a:buNone/>
              <a:tabLst/>
              <a:defRPr/>
            </a:pPr>
            <a:r>
              <a:rPr lang="de-DE" dirty="0" smtClean="0"/>
              <a:t>Title </a:t>
            </a:r>
            <a:r>
              <a:rPr lang="de-DE" dirty="0" err="1" smtClean="0"/>
              <a:t>of</a:t>
            </a:r>
            <a:r>
              <a:rPr lang="de-DE" dirty="0" smtClean="0"/>
              <a:t> </a:t>
            </a:r>
            <a:r>
              <a:rPr lang="de-DE" dirty="0" err="1" smtClean="0"/>
              <a:t>Presentation</a:t>
            </a:r>
            <a:endParaRPr lang="de-DE" dirty="0" smtClean="0"/>
          </a:p>
          <a:p>
            <a:pPr lvl="0"/>
            <a:endParaRPr lang="de-DE" dirty="0" smtClean="0"/>
          </a:p>
        </p:txBody>
      </p:sp>
      <p:sp>
        <p:nvSpPr>
          <p:cNvPr id="11" name="Textplatzhalter 7"/>
          <p:cNvSpPr>
            <a:spLocks noGrp="1"/>
          </p:cNvSpPr>
          <p:nvPr>
            <p:ph type="body" sz="quarter" idx="13" hasCustomPrompt="1"/>
          </p:nvPr>
        </p:nvSpPr>
        <p:spPr>
          <a:xfrm>
            <a:off x="928648" y="5721790"/>
            <a:ext cx="8774152" cy="742384"/>
          </a:xfrm>
        </p:spPr>
        <p:txBody>
          <a:bodyPr>
            <a:normAutofit/>
          </a:bodyPr>
          <a:lstStyle>
            <a:lvl1pPr marL="0" indent="0">
              <a:spcBef>
                <a:spcPts val="600"/>
              </a:spcBef>
              <a:spcAft>
                <a:spcPts val="0"/>
              </a:spcAft>
              <a:buFontTx/>
              <a:buNone/>
              <a:defRPr sz="2200">
                <a:solidFill>
                  <a:srgbClr val="9B0014"/>
                </a:solidFill>
                <a:latin typeface="DINOT" pitchFamily="34" charset="0"/>
              </a:defRPr>
            </a:lvl1pPr>
          </a:lstStyle>
          <a:p>
            <a:pPr lvl="0"/>
            <a:r>
              <a:rPr lang="de-DE" dirty="0" smtClean="0"/>
              <a:t>Occasion, Place, Date</a:t>
            </a:r>
          </a:p>
          <a:p>
            <a:pPr lvl="0"/>
            <a:endParaRPr lang="de-DE" dirty="0" smtClean="0"/>
          </a:p>
        </p:txBody>
      </p:sp>
      <p:pic>
        <p:nvPicPr>
          <p:cNvPr id="13" name="Bild 8" descr="logo.jpg"/>
          <p:cNvPicPr>
            <a:picLocks noChangeAspect="1"/>
          </p:cNvPicPr>
          <p:nvPr userDrawn="1"/>
        </p:nvPicPr>
        <p:blipFill>
          <a:blip r:embed="rId3"/>
          <a:stretch>
            <a:fillRect/>
          </a:stretch>
        </p:blipFill>
        <p:spPr>
          <a:xfrm>
            <a:off x="8776129" y="331984"/>
            <a:ext cx="1097215" cy="1030455"/>
          </a:xfrm>
          <a:prstGeom prst="rect">
            <a:avLst/>
          </a:prstGeom>
        </p:spPr>
      </p:pic>
      <p:pic>
        <p:nvPicPr>
          <p:cNvPr id="14" name="Grafik 13" descr="gizlogo-unternehmen-de-rgb-72"/>
          <p:cNvPicPr/>
          <p:nvPr userDrawn="1"/>
        </p:nvPicPr>
        <p:blipFill>
          <a:blip r:embed="rId4">
            <a:extLst>
              <a:ext uri="{28A0092B-C50C-407E-A947-70E740481C1C}">
                <a14:useLocalDpi xmlns:a14="http://schemas.microsoft.com/office/drawing/2010/main" val="0"/>
              </a:ext>
            </a:extLst>
          </a:blip>
          <a:srcRect l="2" r="7742"/>
          <a:stretch>
            <a:fillRect/>
          </a:stretch>
        </p:blipFill>
        <p:spPr bwMode="auto">
          <a:xfrm>
            <a:off x="3255832" y="830590"/>
            <a:ext cx="1496203" cy="689740"/>
          </a:xfrm>
          <a:prstGeom prst="rect">
            <a:avLst/>
          </a:prstGeom>
          <a:noFill/>
        </p:spPr>
      </p:pic>
      <p:pic>
        <p:nvPicPr>
          <p:cNvPr id="15" name="Grafik 14"/>
          <p:cNvPicPr>
            <a:picLocks noChangeAspect="1"/>
          </p:cNvPicPr>
          <p:nvPr userDrawn="1"/>
        </p:nvPicPr>
        <p:blipFill rotWithShape="1">
          <a:blip r:embed="rId5">
            <a:extLst>
              <a:ext uri="{28A0092B-C50C-407E-A947-70E740481C1C}">
                <a14:useLocalDpi xmlns:a14="http://schemas.microsoft.com/office/drawing/2010/main" val="0"/>
              </a:ext>
            </a:extLst>
          </a:blip>
          <a:srcRect l="11704" t="18761" b="21251"/>
          <a:stretch/>
        </p:blipFill>
        <p:spPr>
          <a:xfrm>
            <a:off x="471232" y="307053"/>
            <a:ext cx="2676541" cy="1321308"/>
          </a:xfrm>
          <a:prstGeom prst="rect">
            <a:avLst/>
          </a:prstGeom>
        </p:spPr>
      </p:pic>
    </p:spTree>
    <p:extLst>
      <p:ext uri="{BB962C8B-B14F-4D97-AF65-F5344CB8AC3E}">
        <p14:creationId xmlns:p14="http://schemas.microsoft.com/office/powerpoint/2010/main" val="2222654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Inhalt">
    <p:spTree>
      <p:nvGrpSpPr>
        <p:cNvPr id="1" name=""/>
        <p:cNvGrpSpPr/>
        <p:nvPr/>
      </p:nvGrpSpPr>
      <p:grpSpPr>
        <a:xfrm>
          <a:off x="0" y="0"/>
          <a:ext cx="0" cy="0"/>
          <a:chOff x="0" y="0"/>
          <a:chExt cx="0" cy="0"/>
        </a:xfrm>
      </p:grpSpPr>
      <p:sp>
        <p:nvSpPr>
          <p:cNvPr id="2" name="Titel 1"/>
          <p:cNvSpPr>
            <a:spLocks noGrp="1"/>
          </p:cNvSpPr>
          <p:nvPr>
            <p:ph type="title"/>
          </p:nvPr>
        </p:nvSpPr>
        <p:spPr>
          <a:xfrm>
            <a:off x="534431" y="475585"/>
            <a:ext cx="8931301" cy="500337"/>
          </a:xfrm>
        </p:spPr>
        <p:txBody>
          <a:bodyPr>
            <a:noAutofit/>
          </a:bodyPr>
          <a:lstStyle/>
          <a:p>
            <a:r>
              <a:rPr lang="de-DE" dirty="0" smtClean="0"/>
              <a:t>Titelmasterformat durch Klicken bearbeiten</a:t>
            </a:r>
            <a:endParaRPr lang="de-DE" dirty="0"/>
          </a:p>
        </p:txBody>
      </p:sp>
      <p:sp>
        <p:nvSpPr>
          <p:cNvPr id="3" name="Inhaltsplatzhalter 2"/>
          <p:cNvSpPr>
            <a:spLocks noGrp="1"/>
          </p:cNvSpPr>
          <p:nvPr>
            <p:ph idx="1" hasCustomPrompt="1"/>
          </p:nvPr>
        </p:nvSpPr>
        <p:spPr>
          <a:xfrm>
            <a:off x="583631" y="1351618"/>
            <a:ext cx="9359158" cy="5396636"/>
          </a:xfrm>
        </p:spPr>
        <p:txBody>
          <a:bodyPr>
            <a:noAutofit/>
          </a:bodyPr>
          <a:lstStyle>
            <a:lvl1pPr>
              <a:spcBef>
                <a:spcPts val="600"/>
              </a:spcBef>
              <a:spcAft>
                <a:spcPts val="0"/>
              </a:spcAft>
              <a:defRPr/>
            </a:lvl1pPr>
            <a:lvl2pPr>
              <a:spcBef>
                <a:spcPts val="300"/>
              </a:spcBef>
              <a:spcAft>
                <a:spcPts val="300"/>
              </a:spcAft>
              <a:defRPr/>
            </a:lvl2pPr>
            <a:lvl3pPr>
              <a:spcBef>
                <a:spcPts val="300"/>
              </a:spcBef>
              <a:defRPr sz="1600"/>
            </a:lvl3pPr>
          </a:lstStyle>
          <a:p>
            <a:pPr lvl="0"/>
            <a:r>
              <a:rPr lang="de-DE" dirty="0" smtClean="0"/>
              <a:t>Textmasterformat bearbeiten</a:t>
            </a:r>
          </a:p>
          <a:p>
            <a:pPr lvl="1"/>
            <a:r>
              <a:rPr lang="de-DE" dirty="0" smtClean="0"/>
              <a:t>Zweite Ebene</a:t>
            </a:r>
          </a:p>
          <a:p>
            <a:pPr lvl="2"/>
            <a:r>
              <a:rPr lang="de-DE" dirty="0" smtClean="0"/>
              <a:t>Third</a:t>
            </a:r>
          </a:p>
        </p:txBody>
      </p:sp>
      <p:cxnSp>
        <p:nvCxnSpPr>
          <p:cNvPr id="7" name="Gerade Verbindung 6"/>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2000" y="421072"/>
            <a:ext cx="612000" cy="612000"/>
          </a:xfrm>
          <a:prstGeom prst="rect">
            <a:avLst/>
          </a:prstGeom>
        </p:spPr>
      </p:pic>
      <p:grpSp>
        <p:nvGrpSpPr>
          <p:cNvPr id="12" name="Gruppieren 11"/>
          <p:cNvGrpSpPr/>
          <p:nvPr userDrawn="1"/>
        </p:nvGrpSpPr>
        <p:grpSpPr>
          <a:xfrm>
            <a:off x="575791" y="6880726"/>
            <a:ext cx="3155403" cy="684966"/>
            <a:chOff x="557999" y="6867879"/>
            <a:chExt cx="3155403" cy="684966"/>
          </a:xfrm>
        </p:grpSpPr>
        <p:pic>
          <p:nvPicPr>
            <p:cNvPr id="16" name="Bild 8" descr="logo.jpg"/>
            <p:cNvPicPr>
              <a:picLocks noChangeAspect="1"/>
            </p:cNvPicPr>
            <p:nvPr userDrawn="1"/>
          </p:nvPicPr>
          <p:blipFill>
            <a:blip r:embed="rId3"/>
            <a:stretch>
              <a:fillRect/>
            </a:stretch>
          </p:blipFill>
          <p:spPr>
            <a:xfrm>
              <a:off x="3144606" y="6880803"/>
              <a:ext cx="568796" cy="534188"/>
            </a:xfrm>
            <a:prstGeom prst="rect">
              <a:avLst/>
            </a:prstGeom>
          </p:spPr>
        </p:pic>
        <p:pic>
          <p:nvPicPr>
            <p:cNvPr id="17" name="Grafik 16" descr="gizlogo-unternehmen-de-rgb-72"/>
            <p:cNvPicPr/>
            <p:nvPr userDrawn="1"/>
          </p:nvPicPr>
          <p:blipFill>
            <a:blip r:embed="rId4">
              <a:extLst>
                <a:ext uri="{28A0092B-C50C-407E-A947-70E740481C1C}">
                  <a14:useLocalDpi xmlns:a14="http://schemas.microsoft.com/office/drawing/2010/main" val="0"/>
                </a:ext>
              </a:extLst>
            </a:blip>
            <a:srcRect l="2" r="7742"/>
            <a:stretch>
              <a:fillRect/>
            </a:stretch>
          </p:blipFill>
          <p:spPr bwMode="auto">
            <a:xfrm>
              <a:off x="2001536" y="7139281"/>
              <a:ext cx="775632" cy="357561"/>
            </a:xfrm>
            <a:prstGeom prst="rect">
              <a:avLst/>
            </a:prstGeom>
            <a:noFill/>
          </p:spPr>
        </p:pic>
        <p:pic>
          <p:nvPicPr>
            <p:cNvPr id="18" name="Grafik 17"/>
            <p:cNvPicPr>
              <a:picLocks noChangeAspect="1"/>
            </p:cNvPicPr>
            <p:nvPr userDrawn="1"/>
          </p:nvPicPr>
          <p:blipFill rotWithShape="1">
            <a:blip r:embed="rId5">
              <a:extLst>
                <a:ext uri="{28A0092B-C50C-407E-A947-70E740481C1C}">
                  <a14:useLocalDpi xmlns:a14="http://schemas.microsoft.com/office/drawing/2010/main" val="0"/>
                </a:ext>
              </a:extLst>
            </a:blip>
            <a:srcRect l="11704" t="18761" b="21251"/>
            <a:stretch/>
          </p:blipFill>
          <p:spPr>
            <a:xfrm>
              <a:off x="557999" y="6867879"/>
              <a:ext cx="1387519" cy="684966"/>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A">
    <p:spTree>
      <p:nvGrpSpPr>
        <p:cNvPr id="1" name=""/>
        <p:cNvGrpSpPr/>
        <p:nvPr/>
      </p:nvGrpSpPr>
      <p:grpSpPr>
        <a:xfrm>
          <a:off x="0" y="0"/>
          <a:ext cx="0" cy="0"/>
          <a:chOff x="0" y="0"/>
          <a:chExt cx="0" cy="0"/>
        </a:xfrm>
      </p:grpSpPr>
      <p:sp>
        <p:nvSpPr>
          <p:cNvPr id="5" name="Textplatzhalter 8"/>
          <p:cNvSpPr>
            <a:spLocks noGrp="1"/>
          </p:cNvSpPr>
          <p:nvPr>
            <p:ph type="body" sz="quarter" idx="10" hasCustomPrompt="1"/>
          </p:nvPr>
        </p:nvSpPr>
        <p:spPr>
          <a:xfrm>
            <a:off x="928648" y="5031299"/>
            <a:ext cx="8774152" cy="1142403"/>
          </a:xfrm>
          <a:prstGeom prst="rect">
            <a:avLst/>
          </a:prstGeom>
        </p:spPr>
        <p:txBody>
          <a:bodyPr lIns="0" tIns="0" rIns="0" bIns="0"/>
          <a:lstStyle>
            <a:lvl1pPr marL="0" indent="0">
              <a:spcBef>
                <a:spcPts val="600"/>
              </a:spcBef>
              <a:spcAft>
                <a:spcPts val="0"/>
              </a:spcAft>
              <a:buNone/>
              <a:defRPr sz="3600" b="0">
                <a:solidFill>
                  <a:srgbClr val="4B4B4B"/>
                </a:solidFill>
                <a:latin typeface="DINOT-Bold"/>
                <a:cs typeface="DINOT-Bold"/>
              </a:defRPr>
            </a:lvl1pPr>
            <a:lvl2pPr marL="0" indent="0">
              <a:spcAft>
                <a:spcPts val="1400"/>
              </a:spcAft>
              <a:buNone/>
              <a:defRPr sz="2200">
                <a:solidFill>
                  <a:srgbClr val="FFFFFF"/>
                </a:solidFill>
                <a:latin typeface="DINOT-Bold"/>
                <a:cs typeface="DINOT-Bold"/>
              </a:defRPr>
            </a:lvl2pPr>
            <a:lvl3pPr marL="0" indent="0">
              <a:buNone/>
              <a:defRPr sz="1600">
                <a:solidFill>
                  <a:srgbClr val="FFFFFF"/>
                </a:solidFill>
                <a:latin typeface="DINOT"/>
                <a:cs typeface="DINOT"/>
              </a:defRPr>
            </a:lvl3pPr>
            <a:lvl4pPr>
              <a:buNone/>
              <a:defRPr/>
            </a:lvl4pPr>
            <a:lvl5pPr>
              <a:buNone/>
              <a:defRPr/>
            </a:lvl5pPr>
          </a:lstStyle>
          <a:p>
            <a:pPr lvl="0"/>
            <a:r>
              <a:rPr lang="de-DE" dirty="0" smtClean="0"/>
              <a:t>SECTION</a:t>
            </a:r>
          </a:p>
        </p:txBody>
      </p:sp>
      <p:sp>
        <p:nvSpPr>
          <p:cNvPr id="7" name="Textplatzhalter 7"/>
          <p:cNvSpPr>
            <a:spLocks noGrp="1"/>
          </p:cNvSpPr>
          <p:nvPr>
            <p:ph type="body" sz="quarter" idx="13" hasCustomPrompt="1"/>
          </p:nvPr>
        </p:nvSpPr>
        <p:spPr>
          <a:xfrm>
            <a:off x="928648" y="4556233"/>
            <a:ext cx="8774152" cy="475065"/>
          </a:xfrm>
        </p:spPr>
        <p:txBody>
          <a:bodyPr>
            <a:noAutofit/>
          </a:bodyPr>
          <a:lstStyle>
            <a:lvl1pPr marL="0" indent="0">
              <a:spcBef>
                <a:spcPts val="600"/>
              </a:spcBef>
              <a:spcAft>
                <a:spcPts val="0"/>
              </a:spcAft>
              <a:buFontTx/>
              <a:buNone/>
              <a:defRPr sz="2200" baseline="0">
                <a:solidFill>
                  <a:srgbClr val="4B4B4B"/>
                </a:solidFill>
                <a:latin typeface="DINOT-Bold" pitchFamily="34" charset="0"/>
              </a:defRPr>
            </a:lvl1pPr>
          </a:lstStyle>
          <a:p>
            <a:pPr lvl="0"/>
            <a:r>
              <a:rPr lang="de-DE" dirty="0" err="1" smtClean="0"/>
              <a:t>Section</a:t>
            </a:r>
            <a:r>
              <a:rPr lang="de-DE" dirty="0" smtClean="0"/>
              <a:t> Sub</a:t>
            </a:r>
          </a:p>
        </p:txBody>
      </p:sp>
      <p:cxnSp>
        <p:nvCxnSpPr>
          <p:cNvPr id="10" name="Gerade Verbindung 6"/>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Bild 6" descr="logo_klein.jpg"/>
          <p:cNvPicPr>
            <a:picLocks noChangeAspect="1"/>
          </p:cNvPicPr>
          <p:nvPr userDrawn="1"/>
        </p:nvPicPr>
        <p:blipFill>
          <a:blip r:embed="rId2"/>
          <a:stretch>
            <a:fillRect/>
          </a:stretch>
        </p:blipFill>
        <p:spPr>
          <a:xfrm>
            <a:off x="2565229" y="6952389"/>
            <a:ext cx="443465" cy="462256"/>
          </a:xfrm>
          <a:prstGeom prst="rect">
            <a:avLst/>
          </a:prstGeom>
        </p:spPr>
      </p:pic>
      <p:pic>
        <p:nvPicPr>
          <p:cNvPr id="11" name="Picture Placeholder 8" descr="https://encrypted-tbn1.google.com/images?q=tbn:ANd9GcTZBZUxt33V6xNUr5bWH9F0Ls8aW82ER1oStDht32XD5inJAI-WQg"/>
          <p:cNvPicPr>
            <a:picLocks/>
          </p:cNvPicPr>
          <p:nvPr userDrawn="1"/>
        </p:nvPicPr>
        <p:blipFill>
          <a:blip r:embed="rId3" cstate="print">
            <a:extLst>
              <a:ext uri="{28A0092B-C50C-407E-A947-70E740481C1C}">
                <a14:useLocalDpi xmlns:a14="http://schemas.microsoft.com/office/drawing/2010/main" val="0"/>
              </a:ext>
            </a:extLst>
          </a:blip>
          <a:srcRect t="9990" b="9990"/>
          <a:stretch>
            <a:fillRect/>
          </a:stretch>
        </p:blipFill>
        <p:spPr bwMode="auto">
          <a:xfrm>
            <a:off x="1724950" y="6930617"/>
            <a:ext cx="713435" cy="532059"/>
          </a:xfrm>
          <a:prstGeom prst="rect">
            <a:avLst/>
          </a:prstGeom>
          <a:noFill/>
        </p:spPr>
      </p:pic>
      <p:pic>
        <p:nvPicPr>
          <p:cNvPr id="14" name="Grafik 13"/>
          <p:cNvPicPr>
            <a:picLocks noChangeAspect="1"/>
          </p:cNvPicPr>
          <p:nvPr userDrawn="1"/>
        </p:nvPicPr>
        <p:blipFill rotWithShape="1">
          <a:blip r:embed="rId4">
            <a:extLst>
              <a:ext uri="{28A0092B-C50C-407E-A947-70E740481C1C}">
                <a14:useLocalDpi xmlns:a14="http://schemas.microsoft.com/office/drawing/2010/main" val="0"/>
              </a:ext>
            </a:extLst>
          </a:blip>
          <a:srcRect l="11704" t="18761" b="21251"/>
          <a:stretch/>
        </p:blipFill>
        <p:spPr>
          <a:xfrm>
            <a:off x="533392" y="6887073"/>
            <a:ext cx="1279071" cy="632305"/>
          </a:xfrm>
          <a:prstGeom prst="rect">
            <a:avLst/>
          </a:prstGeom>
        </p:spPr>
      </p:pic>
      <p:pic>
        <p:nvPicPr>
          <p:cNvPr id="12" name="Grafik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2000" y="421072"/>
            <a:ext cx="612000" cy="612000"/>
          </a:xfrm>
          <a:prstGeom prst="rect">
            <a:avLst/>
          </a:prstGeom>
        </p:spPr>
      </p:pic>
    </p:spTree>
    <p:extLst>
      <p:ext uri="{BB962C8B-B14F-4D97-AF65-F5344CB8AC3E}">
        <p14:creationId xmlns:p14="http://schemas.microsoft.com/office/powerpoint/2010/main" val="29789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Überschrift, Inhalt, Bilderreihe">
    <p:spTree>
      <p:nvGrpSpPr>
        <p:cNvPr id="1" name=""/>
        <p:cNvGrpSpPr/>
        <p:nvPr/>
      </p:nvGrpSpPr>
      <p:grpSpPr>
        <a:xfrm>
          <a:off x="0" y="0"/>
          <a:ext cx="0" cy="0"/>
          <a:chOff x="0" y="0"/>
          <a:chExt cx="0" cy="0"/>
        </a:xfrm>
      </p:grpSpPr>
      <p:sp>
        <p:nvSpPr>
          <p:cNvPr id="6" name="Bildplatzhalter 8"/>
          <p:cNvSpPr>
            <a:spLocks noGrp="1"/>
          </p:cNvSpPr>
          <p:nvPr>
            <p:ph type="pic" sz="quarter" idx="13"/>
          </p:nvPr>
        </p:nvSpPr>
        <p:spPr>
          <a:xfrm>
            <a:off x="7200000" y="1526399"/>
            <a:ext cx="2934000" cy="1548000"/>
          </a:xfrm>
          <a:prstGeom prst="rect">
            <a:avLst/>
          </a:prstGeom>
        </p:spPr>
        <p:txBody>
          <a:bodyPr vert="horz" lIns="0" tIns="0" rIns="0" bIns="0"/>
          <a:lstStyle>
            <a:lvl1pPr>
              <a:buNone/>
              <a:defRPr sz="800">
                <a:solidFill>
                  <a:schemeClr val="bg1"/>
                </a:solidFill>
                <a:latin typeface="DINOT"/>
                <a:cs typeface="DINOT"/>
              </a:defRPr>
            </a:lvl1pPr>
          </a:lstStyle>
          <a:p>
            <a:r>
              <a:rPr lang="de-DE" smtClean="0"/>
              <a:t>Bild durch Klicken auf Symbol hinzufügen</a:t>
            </a:r>
            <a:endParaRPr lang="de-DE"/>
          </a:p>
        </p:txBody>
      </p:sp>
      <p:sp>
        <p:nvSpPr>
          <p:cNvPr id="7" name="Bildplatzhalter 8"/>
          <p:cNvSpPr>
            <a:spLocks noGrp="1"/>
          </p:cNvSpPr>
          <p:nvPr>
            <p:ph type="pic" sz="quarter" idx="14"/>
          </p:nvPr>
        </p:nvSpPr>
        <p:spPr>
          <a:xfrm>
            <a:off x="7200000" y="3164399"/>
            <a:ext cx="2934000" cy="1548000"/>
          </a:xfrm>
          <a:prstGeom prst="rect">
            <a:avLst/>
          </a:prstGeom>
        </p:spPr>
        <p:txBody>
          <a:bodyPr vert="horz" lIns="0" tIns="0" rIns="0" bIns="0"/>
          <a:lstStyle>
            <a:lvl1pPr>
              <a:buNone/>
              <a:defRPr sz="800">
                <a:solidFill>
                  <a:schemeClr val="bg1"/>
                </a:solidFill>
                <a:latin typeface="DINOT"/>
                <a:cs typeface="DINOT"/>
              </a:defRPr>
            </a:lvl1pPr>
          </a:lstStyle>
          <a:p>
            <a:r>
              <a:rPr lang="de-DE" smtClean="0"/>
              <a:t>Bild durch Klicken auf Symbol hinzufügen</a:t>
            </a:r>
            <a:endParaRPr lang="de-DE"/>
          </a:p>
        </p:txBody>
      </p:sp>
      <p:sp>
        <p:nvSpPr>
          <p:cNvPr id="8" name="Bildplatzhalter 8"/>
          <p:cNvSpPr>
            <a:spLocks noGrp="1"/>
          </p:cNvSpPr>
          <p:nvPr>
            <p:ph type="pic" sz="quarter" idx="15"/>
          </p:nvPr>
        </p:nvSpPr>
        <p:spPr>
          <a:xfrm>
            <a:off x="7200000" y="4802399"/>
            <a:ext cx="2934000" cy="1548000"/>
          </a:xfrm>
          <a:prstGeom prst="rect">
            <a:avLst/>
          </a:prstGeom>
        </p:spPr>
        <p:txBody>
          <a:bodyPr vert="horz" lIns="0" tIns="0" rIns="0" bIns="0"/>
          <a:lstStyle>
            <a:lvl1pPr>
              <a:buNone/>
              <a:defRPr sz="800">
                <a:solidFill>
                  <a:schemeClr val="bg1"/>
                </a:solidFill>
                <a:latin typeface="DINOT"/>
                <a:cs typeface="DINOT"/>
              </a:defRPr>
            </a:lvl1pPr>
          </a:lstStyle>
          <a:p>
            <a:r>
              <a:rPr lang="de-DE" smtClean="0"/>
              <a:t>Bild durch Klicken auf Symbol hinzufügen</a:t>
            </a:r>
            <a:endParaRPr lang="de-DE"/>
          </a:p>
        </p:txBody>
      </p:sp>
      <p:sp>
        <p:nvSpPr>
          <p:cNvPr id="2" name="Titel 1"/>
          <p:cNvSpPr>
            <a:spLocks noGrp="1"/>
          </p:cNvSpPr>
          <p:nvPr>
            <p:ph type="title"/>
          </p:nvPr>
        </p:nvSpPr>
        <p:spPr>
          <a:xfrm>
            <a:off x="534431" y="475585"/>
            <a:ext cx="8931301" cy="500337"/>
          </a:xfrm>
        </p:spPr>
        <p:txBody>
          <a:bodyPr/>
          <a:lstStyle/>
          <a:p>
            <a:r>
              <a:rPr lang="de-DE" smtClean="0"/>
              <a:t>Titelmasterformat durch Klicken bearbeiten</a:t>
            </a:r>
            <a:endParaRPr lang="de-DE"/>
          </a:p>
        </p:txBody>
      </p:sp>
      <p:sp>
        <p:nvSpPr>
          <p:cNvPr id="9" name="Textplatzhalter 13"/>
          <p:cNvSpPr>
            <a:spLocks noGrp="1"/>
          </p:cNvSpPr>
          <p:nvPr>
            <p:ph type="body" sz="quarter" idx="18" hasCustomPrompt="1"/>
          </p:nvPr>
        </p:nvSpPr>
        <p:spPr>
          <a:xfrm>
            <a:off x="7190476" y="6403975"/>
            <a:ext cx="2943524" cy="212326"/>
          </a:xfrm>
          <a:prstGeom prst="rect">
            <a:avLst/>
          </a:prstGeom>
        </p:spPr>
        <p:txBody>
          <a:bodyPr vert="horz" lIns="0" tIns="0" rIns="0" bIns="0" anchor="t" anchorCtr="0"/>
          <a:lstStyle>
            <a:lvl1pPr>
              <a:buNone/>
              <a:defRPr sz="1000">
                <a:solidFill>
                  <a:srgbClr val="4B4B4B"/>
                </a:solidFill>
                <a:latin typeface="DINOT"/>
                <a:cs typeface="DINOT"/>
              </a:defRPr>
            </a:lvl1pPr>
          </a:lstStyle>
          <a:p>
            <a:pPr lvl="0"/>
            <a:r>
              <a:rPr lang="de-DE"/>
              <a:t>Quellnachweis</a:t>
            </a:r>
          </a:p>
        </p:txBody>
      </p:sp>
      <p:pic>
        <p:nvPicPr>
          <p:cNvPr id="11" name="Bild 10" descr="pfeil.jpg"/>
          <p:cNvPicPr>
            <a:picLocks noChangeAspect="1"/>
          </p:cNvPicPr>
          <p:nvPr userDrawn="1"/>
        </p:nvPicPr>
        <p:blipFill>
          <a:blip r:embed="rId2">
            <a:alphaModFix/>
          </a:blip>
          <a:stretch>
            <a:fillRect/>
          </a:stretch>
        </p:blipFill>
        <p:spPr>
          <a:xfrm>
            <a:off x="795048" y="1479550"/>
            <a:ext cx="330708" cy="291084"/>
          </a:xfrm>
          <a:prstGeom prst="rect">
            <a:avLst/>
          </a:prstGeom>
        </p:spPr>
      </p:pic>
      <p:sp>
        <p:nvSpPr>
          <p:cNvPr id="12" name="Inhaltsplatzhalter 2"/>
          <p:cNvSpPr>
            <a:spLocks noGrp="1"/>
          </p:cNvSpPr>
          <p:nvPr>
            <p:ph idx="1"/>
          </p:nvPr>
        </p:nvSpPr>
        <p:spPr>
          <a:xfrm>
            <a:off x="772823" y="2431310"/>
            <a:ext cx="6190666" cy="4067915"/>
          </a:xfrm>
        </p:spPr>
        <p:txBody>
          <a:bodyPr/>
          <a:lstStyle/>
          <a:p>
            <a:pPr lvl="0"/>
            <a:r>
              <a:rPr lang="de-DE" smtClean="0"/>
              <a:t>Textmasterformat bearbeiten</a:t>
            </a:r>
          </a:p>
          <a:p>
            <a:pPr lvl="1"/>
            <a:r>
              <a:rPr lang="de-DE" smtClean="0"/>
              <a:t>Zweite Ebene</a:t>
            </a:r>
          </a:p>
        </p:txBody>
      </p:sp>
      <p:cxnSp>
        <p:nvCxnSpPr>
          <p:cNvPr id="13" name="Gerade Verbindung 12"/>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sp>
        <p:nvSpPr>
          <p:cNvPr id="17" name="Textplatzhalter 20"/>
          <p:cNvSpPr>
            <a:spLocks noGrp="1"/>
          </p:cNvSpPr>
          <p:nvPr>
            <p:ph type="body" sz="quarter" idx="17"/>
          </p:nvPr>
        </p:nvSpPr>
        <p:spPr>
          <a:xfrm>
            <a:off x="1189548" y="1446213"/>
            <a:ext cx="5773941" cy="730250"/>
          </a:xfrm>
          <a:prstGeom prst="rect">
            <a:avLst/>
          </a:prstGeom>
        </p:spPr>
        <p:txBody>
          <a:bodyPr vert="horz" lIns="0" tIns="0" rIns="0" bIns="0" anchor="t" anchorCtr="0"/>
          <a:lstStyle>
            <a:lvl1pPr marL="0" indent="0">
              <a:buSzPct val="100000"/>
              <a:buFontTx/>
              <a:buNone/>
              <a:defRPr sz="2200">
                <a:solidFill>
                  <a:srgbClr val="9F0014"/>
                </a:solidFill>
                <a:latin typeface="DINOT-Bold"/>
                <a:cs typeface="DINOT-Bold"/>
              </a:defRPr>
            </a:lvl1pPr>
          </a:lstStyle>
          <a:p>
            <a:pPr lvl="0"/>
            <a:r>
              <a:rPr lang="de-DE" smtClean="0"/>
              <a:t>Textmasterformat bearbeiten</a:t>
            </a:r>
          </a:p>
        </p:txBody>
      </p:sp>
      <p:pic>
        <p:nvPicPr>
          <p:cNvPr id="18" name="Bild 8" descr="logo_klein.jpg"/>
          <p:cNvPicPr>
            <a:picLocks noChangeAspect="1"/>
          </p:cNvPicPr>
          <p:nvPr userDrawn="1"/>
        </p:nvPicPr>
        <p:blipFill>
          <a:blip r:embed="rId3"/>
          <a:stretch>
            <a:fillRect/>
          </a:stretch>
        </p:blipFill>
        <p:spPr>
          <a:xfrm>
            <a:off x="9594504" y="210712"/>
            <a:ext cx="539496" cy="562356"/>
          </a:xfrm>
          <a:prstGeom prst="rect">
            <a:avLst/>
          </a:prstGeom>
        </p:spPr>
      </p:pic>
      <p:pic>
        <p:nvPicPr>
          <p:cNvPr id="19" name="Picture 2" descr="F:\FW_Q\templates\Huisstijl\Logos\Word_Powerpoint\Beeldmerk_FW_M_K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94000" y="773068"/>
            <a:ext cx="540000" cy="539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Überschrift, Inhalt, Bild">
    <p:spTree>
      <p:nvGrpSpPr>
        <p:cNvPr id="1" name=""/>
        <p:cNvGrpSpPr/>
        <p:nvPr/>
      </p:nvGrpSpPr>
      <p:grpSpPr>
        <a:xfrm>
          <a:off x="0" y="0"/>
          <a:ext cx="0" cy="0"/>
          <a:chOff x="0" y="0"/>
          <a:chExt cx="0" cy="0"/>
        </a:xfrm>
      </p:grpSpPr>
      <p:sp>
        <p:nvSpPr>
          <p:cNvPr id="2" name="Titel 1"/>
          <p:cNvSpPr>
            <a:spLocks noGrp="1"/>
          </p:cNvSpPr>
          <p:nvPr>
            <p:ph type="title"/>
          </p:nvPr>
        </p:nvSpPr>
        <p:spPr>
          <a:xfrm>
            <a:off x="534431" y="475585"/>
            <a:ext cx="8931301" cy="500337"/>
          </a:xfrm>
        </p:spPr>
        <p:txBody>
          <a:bodyPr/>
          <a:lstStyle/>
          <a:p>
            <a:r>
              <a:rPr lang="de-DE" smtClean="0"/>
              <a:t>Titelmasterformat durch Klicken bearbeiten</a:t>
            </a:r>
            <a:endParaRPr lang="de-DE"/>
          </a:p>
        </p:txBody>
      </p:sp>
      <p:sp>
        <p:nvSpPr>
          <p:cNvPr id="6" name="Bildplatzhalter 8"/>
          <p:cNvSpPr>
            <a:spLocks noGrp="1"/>
          </p:cNvSpPr>
          <p:nvPr>
            <p:ph type="pic" sz="quarter" idx="13"/>
          </p:nvPr>
        </p:nvSpPr>
        <p:spPr>
          <a:xfrm>
            <a:off x="7200000" y="1526399"/>
            <a:ext cx="2934000" cy="4824000"/>
          </a:xfrm>
          <a:prstGeom prst="rect">
            <a:avLst/>
          </a:prstGeom>
        </p:spPr>
        <p:txBody>
          <a:bodyPr vert="horz" lIns="0" tIns="0" rIns="0" bIns="0"/>
          <a:lstStyle>
            <a:lvl1pPr>
              <a:buNone/>
              <a:defRPr sz="800">
                <a:solidFill>
                  <a:schemeClr val="bg1"/>
                </a:solidFill>
                <a:latin typeface="DINOT"/>
                <a:cs typeface="DINOT"/>
              </a:defRPr>
            </a:lvl1pPr>
          </a:lstStyle>
          <a:p>
            <a:r>
              <a:rPr lang="de-DE" smtClean="0"/>
              <a:t>Bild durch Klicken auf Symbol hinzufügen</a:t>
            </a:r>
            <a:endParaRPr lang="de-DE"/>
          </a:p>
        </p:txBody>
      </p:sp>
      <p:sp>
        <p:nvSpPr>
          <p:cNvPr id="9" name="Textplatzhalter 13"/>
          <p:cNvSpPr>
            <a:spLocks noGrp="1"/>
          </p:cNvSpPr>
          <p:nvPr>
            <p:ph type="body" sz="quarter" idx="18" hasCustomPrompt="1"/>
          </p:nvPr>
        </p:nvSpPr>
        <p:spPr>
          <a:xfrm>
            <a:off x="7190476" y="6403975"/>
            <a:ext cx="2943524" cy="212326"/>
          </a:xfrm>
          <a:prstGeom prst="rect">
            <a:avLst/>
          </a:prstGeom>
        </p:spPr>
        <p:txBody>
          <a:bodyPr vert="horz" lIns="0" tIns="0" rIns="0" bIns="0" anchor="t" anchorCtr="0"/>
          <a:lstStyle>
            <a:lvl1pPr>
              <a:buNone/>
              <a:defRPr sz="1000">
                <a:solidFill>
                  <a:srgbClr val="4B4B4B"/>
                </a:solidFill>
                <a:latin typeface="DINOT"/>
                <a:cs typeface="DINOT"/>
              </a:defRPr>
            </a:lvl1pPr>
          </a:lstStyle>
          <a:p>
            <a:pPr lvl="0"/>
            <a:r>
              <a:rPr lang="de-DE"/>
              <a:t>Quellnachweis</a:t>
            </a:r>
          </a:p>
        </p:txBody>
      </p:sp>
      <p:sp>
        <p:nvSpPr>
          <p:cNvPr id="10" name="Textplatzhalter 20"/>
          <p:cNvSpPr>
            <a:spLocks noGrp="1"/>
          </p:cNvSpPr>
          <p:nvPr>
            <p:ph type="body" sz="quarter" idx="17"/>
          </p:nvPr>
        </p:nvSpPr>
        <p:spPr>
          <a:xfrm>
            <a:off x="1189548" y="1446213"/>
            <a:ext cx="5773941" cy="730250"/>
          </a:xfrm>
          <a:prstGeom prst="rect">
            <a:avLst/>
          </a:prstGeom>
        </p:spPr>
        <p:txBody>
          <a:bodyPr vert="horz" lIns="0" tIns="0" rIns="0" bIns="0" anchor="t" anchorCtr="0"/>
          <a:lstStyle>
            <a:lvl1pPr>
              <a:buSzPct val="100000"/>
              <a:buFontTx/>
              <a:buNone/>
              <a:defRPr sz="2200">
                <a:solidFill>
                  <a:srgbClr val="9F0014"/>
                </a:solidFill>
                <a:latin typeface="DINOT-Bold"/>
                <a:cs typeface="DINOT-Bold"/>
              </a:defRPr>
            </a:lvl1pPr>
          </a:lstStyle>
          <a:p>
            <a:pPr lvl="0"/>
            <a:r>
              <a:rPr lang="de-DE" smtClean="0"/>
              <a:t>Textmasterformat bearbeiten</a:t>
            </a:r>
          </a:p>
        </p:txBody>
      </p:sp>
      <p:pic>
        <p:nvPicPr>
          <p:cNvPr id="11" name="Bild 10" descr="pfeil.jpg"/>
          <p:cNvPicPr>
            <a:picLocks noChangeAspect="1"/>
          </p:cNvPicPr>
          <p:nvPr userDrawn="1"/>
        </p:nvPicPr>
        <p:blipFill>
          <a:blip r:embed="rId2">
            <a:alphaModFix/>
          </a:blip>
          <a:stretch>
            <a:fillRect/>
          </a:stretch>
        </p:blipFill>
        <p:spPr>
          <a:xfrm>
            <a:off x="795048" y="1479550"/>
            <a:ext cx="330708" cy="291084"/>
          </a:xfrm>
          <a:prstGeom prst="rect">
            <a:avLst/>
          </a:prstGeom>
        </p:spPr>
      </p:pic>
      <p:sp>
        <p:nvSpPr>
          <p:cNvPr id="12" name="Inhaltsplatzhalter 2"/>
          <p:cNvSpPr>
            <a:spLocks noGrp="1"/>
          </p:cNvSpPr>
          <p:nvPr>
            <p:ph idx="1"/>
          </p:nvPr>
        </p:nvSpPr>
        <p:spPr>
          <a:xfrm>
            <a:off x="772823" y="2431310"/>
            <a:ext cx="6190666" cy="4067915"/>
          </a:xfrm>
        </p:spPr>
        <p:txBody>
          <a:bodyPr/>
          <a:lstStyle/>
          <a:p>
            <a:pPr lvl="0"/>
            <a:r>
              <a:rPr lang="de-DE" smtClean="0"/>
              <a:t>Textmasterformat bearbeiten</a:t>
            </a:r>
          </a:p>
          <a:p>
            <a:pPr lvl="1"/>
            <a:r>
              <a:rPr lang="de-DE" smtClean="0"/>
              <a:t>Zweite Ebene</a:t>
            </a:r>
          </a:p>
        </p:txBody>
      </p:sp>
      <p:cxnSp>
        <p:nvCxnSpPr>
          <p:cNvPr id="13" name="Gerade Verbindung 12"/>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pic>
        <p:nvPicPr>
          <p:cNvPr id="17" name="Bild 8" descr="logo_klein.jpg"/>
          <p:cNvPicPr>
            <a:picLocks noChangeAspect="1"/>
          </p:cNvPicPr>
          <p:nvPr userDrawn="1"/>
        </p:nvPicPr>
        <p:blipFill>
          <a:blip r:embed="rId3"/>
          <a:stretch>
            <a:fillRect/>
          </a:stretch>
        </p:blipFill>
        <p:spPr>
          <a:xfrm>
            <a:off x="9594504" y="210712"/>
            <a:ext cx="539496" cy="562356"/>
          </a:xfrm>
          <a:prstGeom prst="rect">
            <a:avLst/>
          </a:prstGeom>
        </p:spPr>
      </p:pic>
      <p:pic>
        <p:nvPicPr>
          <p:cNvPr id="18" name="Picture 2" descr="F:\FW_Q\templates\Huisstijl\Logos\Word_Powerpoint\Beeldmerk_FW_M_K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94000" y="773068"/>
            <a:ext cx="540000" cy="539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Bilderreihe">
    <p:spTree>
      <p:nvGrpSpPr>
        <p:cNvPr id="1" name=""/>
        <p:cNvGrpSpPr/>
        <p:nvPr/>
      </p:nvGrpSpPr>
      <p:grpSpPr>
        <a:xfrm>
          <a:off x="0" y="0"/>
          <a:ext cx="0" cy="0"/>
          <a:chOff x="0" y="0"/>
          <a:chExt cx="0" cy="0"/>
        </a:xfrm>
      </p:grpSpPr>
      <p:sp>
        <p:nvSpPr>
          <p:cNvPr id="2" name="Titel 1"/>
          <p:cNvSpPr>
            <a:spLocks noGrp="1"/>
          </p:cNvSpPr>
          <p:nvPr>
            <p:ph type="title"/>
          </p:nvPr>
        </p:nvSpPr>
        <p:spPr>
          <a:xfrm>
            <a:off x="534431" y="475585"/>
            <a:ext cx="8931301" cy="500337"/>
          </a:xfrm>
        </p:spPr>
        <p:txBody>
          <a:bodyPr/>
          <a:lstStyle/>
          <a:p>
            <a:r>
              <a:rPr lang="de-DE" smtClean="0"/>
              <a:t>Titelmasterformat durch Klicken bearbeiten</a:t>
            </a:r>
            <a:endParaRPr lang="de-DE"/>
          </a:p>
        </p:txBody>
      </p:sp>
      <p:sp>
        <p:nvSpPr>
          <p:cNvPr id="4" name="Bildplatzhalter 8"/>
          <p:cNvSpPr>
            <a:spLocks noGrp="1"/>
          </p:cNvSpPr>
          <p:nvPr>
            <p:ph type="pic" sz="quarter" idx="13"/>
          </p:nvPr>
        </p:nvSpPr>
        <p:spPr>
          <a:xfrm>
            <a:off x="5384800" y="1388769"/>
            <a:ext cx="4500000" cy="2520000"/>
          </a:xfrm>
          <a:prstGeom prst="rect">
            <a:avLst/>
          </a:prstGeom>
        </p:spPr>
        <p:txBody>
          <a:bodyPr vert="horz" lIns="0" tIns="0" rIns="0" bIns="0">
            <a:normAutofit/>
          </a:bodyPr>
          <a:lstStyle>
            <a:lvl1pPr>
              <a:buNone/>
              <a:defRPr sz="800">
                <a:solidFill>
                  <a:schemeClr val="bg1"/>
                </a:solidFill>
                <a:latin typeface="DINOT"/>
                <a:cs typeface="DINOT"/>
              </a:defRPr>
            </a:lvl1pPr>
          </a:lstStyle>
          <a:p>
            <a:r>
              <a:rPr lang="de-DE" smtClean="0"/>
              <a:t>Bild durch Klicken auf Symbol hinzufügen</a:t>
            </a:r>
            <a:endParaRPr lang="de-DE"/>
          </a:p>
        </p:txBody>
      </p:sp>
      <p:sp>
        <p:nvSpPr>
          <p:cNvPr id="5" name="Bildplatzhalter 8"/>
          <p:cNvSpPr>
            <a:spLocks noGrp="1"/>
          </p:cNvSpPr>
          <p:nvPr>
            <p:ph type="pic" sz="quarter" idx="14"/>
          </p:nvPr>
        </p:nvSpPr>
        <p:spPr>
          <a:xfrm>
            <a:off x="793750" y="1388769"/>
            <a:ext cx="4500000" cy="2520000"/>
          </a:xfrm>
          <a:prstGeom prst="rect">
            <a:avLst/>
          </a:prstGeom>
        </p:spPr>
        <p:txBody>
          <a:bodyPr vert="horz" lIns="0" tIns="0" rIns="0" bIns="0">
            <a:normAutofit/>
          </a:bodyPr>
          <a:lstStyle>
            <a:lvl1pPr>
              <a:buNone/>
              <a:defRPr sz="800">
                <a:solidFill>
                  <a:schemeClr val="bg1"/>
                </a:solidFill>
                <a:latin typeface="DINOT"/>
                <a:cs typeface="DINOT"/>
              </a:defRPr>
            </a:lvl1pPr>
          </a:lstStyle>
          <a:p>
            <a:r>
              <a:rPr lang="de-DE" smtClean="0"/>
              <a:t>Bild durch Klicken auf Symbol hinzufügen</a:t>
            </a:r>
            <a:endParaRPr lang="de-DE"/>
          </a:p>
        </p:txBody>
      </p:sp>
      <p:sp>
        <p:nvSpPr>
          <p:cNvPr id="6" name="Bildplatzhalter 8"/>
          <p:cNvSpPr>
            <a:spLocks noGrp="1"/>
          </p:cNvSpPr>
          <p:nvPr>
            <p:ph type="pic" sz="quarter" idx="15"/>
          </p:nvPr>
        </p:nvSpPr>
        <p:spPr>
          <a:xfrm>
            <a:off x="5384800" y="3997669"/>
            <a:ext cx="4500000" cy="2520000"/>
          </a:xfrm>
          <a:prstGeom prst="rect">
            <a:avLst/>
          </a:prstGeom>
        </p:spPr>
        <p:txBody>
          <a:bodyPr vert="horz" lIns="0" tIns="0" rIns="0" bIns="0">
            <a:normAutofit/>
          </a:bodyPr>
          <a:lstStyle>
            <a:lvl1pPr>
              <a:buNone/>
              <a:defRPr sz="800">
                <a:solidFill>
                  <a:schemeClr val="bg1"/>
                </a:solidFill>
                <a:latin typeface="DINOT"/>
                <a:cs typeface="DINOT"/>
              </a:defRPr>
            </a:lvl1pPr>
          </a:lstStyle>
          <a:p>
            <a:r>
              <a:rPr lang="de-DE" smtClean="0"/>
              <a:t>Bild durch Klicken auf Symbol hinzufügen</a:t>
            </a:r>
            <a:endParaRPr lang="de-DE"/>
          </a:p>
        </p:txBody>
      </p:sp>
      <p:sp>
        <p:nvSpPr>
          <p:cNvPr id="7" name="Bildplatzhalter 8"/>
          <p:cNvSpPr>
            <a:spLocks noGrp="1"/>
          </p:cNvSpPr>
          <p:nvPr>
            <p:ph type="pic" sz="quarter" idx="16"/>
          </p:nvPr>
        </p:nvSpPr>
        <p:spPr>
          <a:xfrm>
            <a:off x="793750" y="3997669"/>
            <a:ext cx="4500000" cy="2520000"/>
          </a:xfrm>
          <a:prstGeom prst="rect">
            <a:avLst/>
          </a:prstGeom>
        </p:spPr>
        <p:txBody>
          <a:bodyPr vert="horz" lIns="0" tIns="0" rIns="0" bIns="0">
            <a:normAutofit/>
          </a:bodyPr>
          <a:lstStyle>
            <a:lvl1pPr>
              <a:buNone/>
              <a:defRPr sz="800">
                <a:solidFill>
                  <a:schemeClr val="bg1"/>
                </a:solidFill>
                <a:latin typeface="DINOT"/>
                <a:cs typeface="DINOT"/>
              </a:defRPr>
            </a:lvl1pPr>
          </a:lstStyle>
          <a:p>
            <a:r>
              <a:rPr lang="de-DE" smtClean="0"/>
              <a:t>Bild durch Klicken auf Symbol hinzufügen</a:t>
            </a:r>
            <a:endParaRPr lang="de-DE"/>
          </a:p>
        </p:txBody>
      </p:sp>
      <p:grpSp>
        <p:nvGrpSpPr>
          <p:cNvPr id="12" name="Gruppierung 11"/>
          <p:cNvGrpSpPr/>
          <p:nvPr userDrawn="1"/>
        </p:nvGrpSpPr>
        <p:grpSpPr>
          <a:xfrm>
            <a:off x="558000" y="1062000"/>
            <a:ext cx="9576000" cy="5782438"/>
            <a:chOff x="558000" y="1062000"/>
            <a:chExt cx="9576000" cy="5782438"/>
          </a:xfrm>
        </p:grpSpPr>
        <p:cxnSp>
          <p:nvCxnSpPr>
            <p:cNvPr id="8" name="Gerade Verbindung 7"/>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3"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pic>
        <p:nvPicPr>
          <p:cNvPr id="15" name="Bild 6" descr="logo_klein.jpg"/>
          <p:cNvPicPr>
            <a:picLocks noChangeAspect="1"/>
          </p:cNvPicPr>
          <p:nvPr userDrawn="1"/>
        </p:nvPicPr>
        <p:blipFill>
          <a:blip r:embed="rId2"/>
          <a:stretch>
            <a:fillRect/>
          </a:stretch>
        </p:blipFill>
        <p:spPr>
          <a:xfrm>
            <a:off x="2565229" y="6952389"/>
            <a:ext cx="443465" cy="462256"/>
          </a:xfrm>
          <a:prstGeom prst="rect">
            <a:avLst/>
          </a:prstGeom>
        </p:spPr>
      </p:pic>
      <p:pic>
        <p:nvPicPr>
          <p:cNvPr id="17" name="Picture Placeholder 8" descr="https://encrypted-tbn1.google.com/images?q=tbn:ANd9GcTZBZUxt33V6xNUr5bWH9F0Ls8aW82ER1oStDht32XD5inJAI-WQg"/>
          <p:cNvPicPr>
            <a:picLocks/>
          </p:cNvPicPr>
          <p:nvPr userDrawn="1"/>
        </p:nvPicPr>
        <p:blipFill>
          <a:blip r:embed="rId3" cstate="print">
            <a:extLst>
              <a:ext uri="{28A0092B-C50C-407E-A947-70E740481C1C}">
                <a14:useLocalDpi xmlns:a14="http://schemas.microsoft.com/office/drawing/2010/main" val="0"/>
              </a:ext>
            </a:extLst>
          </a:blip>
          <a:srcRect t="9990" b="9990"/>
          <a:stretch>
            <a:fillRect/>
          </a:stretch>
        </p:blipFill>
        <p:spPr bwMode="auto">
          <a:xfrm>
            <a:off x="1724950" y="6930617"/>
            <a:ext cx="713435" cy="532059"/>
          </a:xfrm>
          <a:prstGeom prst="rect">
            <a:avLst/>
          </a:prstGeom>
          <a:noFill/>
        </p:spPr>
      </p:pic>
      <p:pic>
        <p:nvPicPr>
          <p:cNvPr id="18" name="Grafik 17"/>
          <p:cNvPicPr>
            <a:picLocks noChangeAspect="1"/>
          </p:cNvPicPr>
          <p:nvPr userDrawn="1"/>
        </p:nvPicPr>
        <p:blipFill rotWithShape="1">
          <a:blip r:embed="rId4">
            <a:extLst>
              <a:ext uri="{28A0092B-C50C-407E-A947-70E740481C1C}">
                <a14:useLocalDpi xmlns:a14="http://schemas.microsoft.com/office/drawing/2010/main" val="0"/>
              </a:ext>
            </a:extLst>
          </a:blip>
          <a:srcRect l="11704" t="18761" b="21251"/>
          <a:stretch/>
        </p:blipFill>
        <p:spPr>
          <a:xfrm>
            <a:off x="533392" y="6887073"/>
            <a:ext cx="1279071" cy="632305"/>
          </a:xfrm>
          <a:prstGeom prst="rect">
            <a:avLst/>
          </a:prstGeom>
        </p:spPr>
      </p:pic>
      <p:pic>
        <p:nvPicPr>
          <p:cNvPr id="16" name="Grafik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2000" y="421072"/>
            <a:ext cx="612000" cy="6120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Bild">
    <p:spTree>
      <p:nvGrpSpPr>
        <p:cNvPr id="1" name=""/>
        <p:cNvGrpSpPr/>
        <p:nvPr/>
      </p:nvGrpSpPr>
      <p:grpSpPr>
        <a:xfrm>
          <a:off x="0" y="0"/>
          <a:ext cx="0" cy="0"/>
          <a:chOff x="0" y="0"/>
          <a:chExt cx="0" cy="0"/>
        </a:xfrm>
      </p:grpSpPr>
      <p:sp>
        <p:nvSpPr>
          <p:cNvPr id="2" name="Titel 1"/>
          <p:cNvSpPr>
            <a:spLocks noGrp="1"/>
          </p:cNvSpPr>
          <p:nvPr>
            <p:ph type="title"/>
          </p:nvPr>
        </p:nvSpPr>
        <p:spPr>
          <a:xfrm>
            <a:off x="534431" y="475585"/>
            <a:ext cx="8931301" cy="500337"/>
          </a:xfrm>
        </p:spPr>
        <p:txBody>
          <a:bodyPr/>
          <a:lstStyle/>
          <a:p>
            <a:r>
              <a:rPr lang="de-DE" smtClean="0"/>
              <a:t>Titelmasterformat durch Klicken bearbeiten</a:t>
            </a:r>
            <a:endParaRPr lang="de-DE"/>
          </a:p>
        </p:txBody>
      </p:sp>
      <p:sp>
        <p:nvSpPr>
          <p:cNvPr id="5" name="Bildplatzhalter 8"/>
          <p:cNvSpPr>
            <a:spLocks noGrp="1"/>
          </p:cNvSpPr>
          <p:nvPr>
            <p:ph type="pic" sz="quarter" idx="14"/>
          </p:nvPr>
        </p:nvSpPr>
        <p:spPr>
          <a:xfrm>
            <a:off x="793750" y="1388769"/>
            <a:ext cx="9091050" cy="5128900"/>
          </a:xfrm>
          <a:prstGeom prst="rect">
            <a:avLst/>
          </a:prstGeom>
        </p:spPr>
        <p:txBody>
          <a:bodyPr vert="horz" lIns="0" tIns="0" rIns="0" bIns="0">
            <a:normAutofit/>
          </a:bodyPr>
          <a:lstStyle>
            <a:lvl1pPr>
              <a:buNone/>
              <a:defRPr sz="800">
                <a:solidFill>
                  <a:schemeClr val="bg1"/>
                </a:solidFill>
                <a:latin typeface="DINOT"/>
                <a:cs typeface="DINOT"/>
              </a:defRPr>
            </a:lvl1pPr>
          </a:lstStyle>
          <a:p>
            <a:r>
              <a:rPr lang="de-DE" smtClean="0"/>
              <a:t>Bild durch Klicken auf Symbol hinzufügen</a:t>
            </a:r>
            <a:endParaRPr lang="de-DE"/>
          </a:p>
        </p:txBody>
      </p:sp>
      <p:cxnSp>
        <p:nvCxnSpPr>
          <p:cNvPr id="8" name="Gerade Verbindung 7"/>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pic>
        <p:nvPicPr>
          <p:cNvPr id="12" name="Bild 8" descr="logo_klein.jpg"/>
          <p:cNvPicPr>
            <a:picLocks noChangeAspect="1"/>
          </p:cNvPicPr>
          <p:nvPr userDrawn="1"/>
        </p:nvPicPr>
        <p:blipFill>
          <a:blip r:embed="rId2"/>
          <a:stretch>
            <a:fillRect/>
          </a:stretch>
        </p:blipFill>
        <p:spPr>
          <a:xfrm>
            <a:off x="9594504" y="210712"/>
            <a:ext cx="539496" cy="562356"/>
          </a:xfrm>
          <a:prstGeom prst="rect">
            <a:avLst/>
          </a:prstGeom>
        </p:spPr>
      </p:pic>
      <p:pic>
        <p:nvPicPr>
          <p:cNvPr id="13" name="Picture 2" descr="F:\FW_Q\templates\Huisstijl\Logos\Word_Powerpoint\Beeldmerk_FW_M_K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94000" y="773068"/>
            <a:ext cx="540000" cy="539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432" y="475585"/>
            <a:ext cx="8944546" cy="500337"/>
          </a:xfrm>
        </p:spPr>
        <p:txBody>
          <a:bodyPr/>
          <a:lstStyle/>
          <a:p>
            <a:r>
              <a:rPr lang="de-DE" smtClean="0"/>
              <a:t>Titelmasterformat durch Klicken bearbeiten</a:t>
            </a:r>
            <a:endParaRPr lang="de-DE"/>
          </a:p>
        </p:txBody>
      </p:sp>
      <p:cxnSp>
        <p:nvCxnSpPr>
          <p:cNvPr id="5" name="Gerade Verbindung 4"/>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5"/>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 9" descr="pfeil.jpg"/>
          <p:cNvPicPr>
            <a:picLocks noChangeAspect="1"/>
          </p:cNvPicPr>
          <p:nvPr userDrawn="1"/>
        </p:nvPicPr>
        <p:blipFill>
          <a:blip r:embed="rId2">
            <a:alphaModFix/>
          </a:blip>
          <a:stretch>
            <a:fillRect/>
          </a:stretch>
        </p:blipFill>
        <p:spPr>
          <a:xfrm>
            <a:off x="795048" y="1479550"/>
            <a:ext cx="330708" cy="291084"/>
          </a:xfrm>
          <a:prstGeom prst="rect">
            <a:avLst/>
          </a:prstGeom>
        </p:spPr>
      </p:pic>
      <p:sp>
        <p:nvSpPr>
          <p:cNvPr id="11"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sp>
        <p:nvSpPr>
          <p:cNvPr id="12" name="Textplatzhalter 20"/>
          <p:cNvSpPr>
            <a:spLocks noGrp="1"/>
          </p:cNvSpPr>
          <p:nvPr>
            <p:ph type="body" sz="quarter" idx="17"/>
          </p:nvPr>
        </p:nvSpPr>
        <p:spPr>
          <a:xfrm>
            <a:off x="1189548" y="1446213"/>
            <a:ext cx="8289430" cy="730250"/>
          </a:xfrm>
          <a:prstGeom prst="rect">
            <a:avLst/>
          </a:prstGeom>
        </p:spPr>
        <p:txBody>
          <a:bodyPr vert="horz" lIns="0" tIns="0" rIns="0" bIns="0" anchor="t" anchorCtr="0"/>
          <a:lstStyle>
            <a:lvl1pPr marL="0" indent="0">
              <a:buSzPct val="100000"/>
              <a:buFontTx/>
              <a:buNone/>
              <a:defRPr sz="2200">
                <a:solidFill>
                  <a:srgbClr val="9F0014"/>
                </a:solidFill>
                <a:latin typeface="DINOT-Bold"/>
                <a:cs typeface="DINOT-Bold"/>
              </a:defRPr>
            </a:lvl1pPr>
          </a:lstStyle>
          <a:p>
            <a:pPr lvl="0"/>
            <a:r>
              <a:rPr lang="de-DE" smtClean="0"/>
              <a:t>Textmasterformat bearbeiten</a:t>
            </a:r>
          </a:p>
        </p:txBody>
      </p:sp>
      <p:pic>
        <p:nvPicPr>
          <p:cNvPr id="9" name="Bild 8" descr="logo_klein.jpg"/>
          <p:cNvPicPr>
            <a:picLocks noChangeAspect="1"/>
          </p:cNvPicPr>
          <p:nvPr userDrawn="1"/>
        </p:nvPicPr>
        <p:blipFill>
          <a:blip r:embed="rId3"/>
          <a:stretch>
            <a:fillRect/>
          </a:stretch>
        </p:blipFill>
        <p:spPr>
          <a:xfrm>
            <a:off x="9594504" y="210712"/>
            <a:ext cx="539496" cy="562356"/>
          </a:xfrm>
          <a:prstGeom prst="rect">
            <a:avLst/>
          </a:prstGeom>
        </p:spPr>
      </p:pic>
      <p:pic>
        <p:nvPicPr>
          <p:cNvPr id="13" name="Picture 2" descr="F:\FW_Q\templates\Huisstijl\Logos\Word_Powerpoint\Beeldmerk_FW_M_K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94000" y="773068"/>
            <a:ext cx="540000" cy="539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title"/>
          </p:nvPr>
        </p:nvSpPr>
        <p:spPr>
          <a:xfrm>
            <a:off x="534431" y="475585"/>
            <a:ext cx="8931301" cy="500337"/>
          </a:xfrm>
        </p:spPr>
        <p:txBody>
          <a:bodyPr/>
          <a:lstStyle/>
          <a:p>
            <a:r>
              <a:rPr lang="de-DE" smtClean="0"/>
              <a:t>Titelmasterformat durch Klicken bearbeiten</a:t>
            </a:r>
            <a:endParaRPr lang="de-DE"/>
          </a:p>
        </p:txBody>
      </p:sp>
      <p:cxnSp>
        <p:nvCxnSpPr>
          <p:cNvPr id="5" name="Gerade Verbindung 4"/>
          <p:cNvCxnSpPr/>
          <p:nvPr userDrawn="1"/>
        </p:nvCxnSpPr>
        <p:spPr>
          <a:xfrm>
            <a:off x="558000" y="684285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Foliennummernplatzhalter 2"/>
          <p:cNvSpPr txBox="1">
            <a:spLocks/>
          </p:cNvSpPr>
          <p:nvPr userDrawn="1"/>
        </p:nvSpPr>
        <p:spPr>
          <a:xfrm>
            <a:off x="9143084" y="7050471"/>
            <a:ext cx="1001741" cy="280161"/>
          </a:xfrm>
          <a:prstGeom prst="rect">
            <a:avLst/>
          </a:prstGeom>
        </p:spPr>
        <p:txBody>
          <a:bodyPr vert="horz" lIns="0" tIns="0" rIns="0" bIns="0" rtlCol="0" anchor="t" anchorCtr="0"/>
          <a:lstStyle>
            <a:defPPr>
              <a:defRPr lang="de-DE"/>
            </a:defPPr>
            <a:lvl1pPr marL="0" algn="r" defTabSz="521437" rtl="0" eaLnBrk="1" latinLnBrk="0" hangingPunct="1">
              <a:defRPr sz="1200" kern="1200">
                <a:solidFill>
                  <a:srgbClr val="4B4B4B"/>
                </a:solidFill>
                <a:latin typeface="DINOT"/>
                <a:ea typeface="+mn-ea"/>
                <a:cs typeface="DINOT"/>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373AA5E1-4EF6-B646-9E41-F60059836A51}" type="slidenum">
              <a:rPr lang="de-DE" smtClean="0"/>
              <a:pPr/>
              <a:t>‹#›</a:t>
            </a:fld>
            <a:endParaRPr lang="de-DE" dirty="0"/>
          </a:p>
        </p:txBody>
      </p:sp>
      <p:cxnSp>
        <p:nvCxnSpPr>
          <p:cNvPr id="13" name="Gerade Verbindung 12"/>
          <p:cNvCxnSpPr/>
          <p:nvPr userDrawn="1"/>
        </p:nvCxnSpPr>
        <p:spPr>
          <a:xfrm>
            <a:off x="558000" y="1062000"/>
            <a:ext cx="9576000" cy="1588"/>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 6" descr="logo_klein.jpg"/>
          <p:cNvPicPr>
            <a:picLocks noChangeAspect="1"/>
          </p:cNvPicPr>
          <p:nvPr userDrawn="1"/>
        </p:nvPicPr>
        <p:blipFill>
          <a:blip r:embed="rId2"/>
          <a:stretch>
            <a:fillRect/>
          </a:stretch>
        </p:blipFill>
        <p:spPr>
          <a:xfrm>
            <a:off x="2565229" y="6952389"/>
            <a:ext cx="443465" cy="462256"/>
          </a:xfrm>
          <a:prstGeom prst="rect">
            <a:avLst/>
          </a:prstGeom>
        </p:spPr>
      </p:pic>
      <p:pic>
        <p:nvPicPr>
          <p:cNvPr id="11" name="Picture Placeholder 8" descr="https://encrypted-tbn1.google.com/images?q=tbn:ANd9GcTZBZUxt33V6xNUr5bWH9F0Ls8aW82ER1oStDht32XD5inJAI-WQg"/>
          <p:cNvPicPr>
            <a:picLocks/>
          </p:cNvPicPr>
          <p:nvPr userDrawn="1"/>
        </p:nvPicPr>
        <p:blipFill>
          <a:blip r:embed="rId3" cstate="print">
            <a:extLst>
              <a:ext uri="{28A0092B-C50C-407E-A947-70E740481C1C}">
                <a14:useLocalDpi xmlns:a14="http://schemas.microsoft.com/office/drawing/2010/main" val="0"/>
              </a:ext>
            </a:extLst>
          </a:blip>
          <a:srcRect t="9990" b="9990"/>
          <a:stretch>
            <a:fillRect/>
          </a:stretch>
        </p:blipFill>
        <p:spPr bwMode="auto">
          <a:xfrm>
            <a:off x="1724950" y="6930617"/>
            <a:ext cx="713435" cy="532059"/>
          </a:xfrm>
          <a:prstGeom prst="rect">
            <a:avLst/>
          </a:prstGeom>
          <a:noFill/>
        </p:spPr>
      </p:pic>
      <p:pic>
        <p:nvPicPr>
          <p:cNvPr id="14" name="Grafik 13"/>
          <p:cNvPicPr>
            <a:picLocks noChangeAspect="1"/>
          </p:cNvPicPr>
          <p:nvPr userDrawn="1"/>
        </p:nvPicPr>
        <p:blipFill rotWithShape="1">
          <a:blip r:embed="rId4">
            <a:extLst>
              <a:ext uri="{28A0092B-C50C-407E-A947-70E740481C1C}">
                <a14:useLocalDpi xmlns:a14="http://schemas.microsoft.com/office/drawing/2010/main" val="0"/>
              </a:ext>
            </a:extLst>
          </a:blip>
          <a:srcRect l="11704" t="18761" b="21251"/>
          <a:stretch/>
        </p:blipFill>
        <p:spPr>
          <a:xfrm>
            <a:off x="533392" y="6887073"/>
            <a:ext cx="1279071" cy="632305"/>
          </a:xfrm>
          <a:prstGeom prst="rect">
            <a:avLst/>
          </a:prstGeom>
        </p:spPr>
      </p:pic>
      <p:pic>
        <p:nvPicPr>
          <p:cNvPr id="12" name="Grafik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2000" y="421072"/>
            <a:ext cx="612000" cy="612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432" y="475585"/>
            <a:ext cx="8228134" cy="500337"/>
          </a:xfrm>
          <a:prstGeom prst="rect">
            <a:avLst/>
          </a:prstGeom>
        </p:spPr>
        <p:txBody>
          <a:bodyPr vert="horz" lIns="0" tIns="0" rIns="0" bIns="0" rtlCol="0" anchor="t" anchorCtr="0">
            <a:normAutofit/>
          </a:bodyPr>
          <a:lstStyle/>
          <a:p>
            <a:r>
              <a:rPr lang="de-DE"/>
              <a:t>Mastertitelformat bearbeiten</a:t>
            </a:r>
          </a:p>
        </p:txBody>
      </p:sp>
      <p:sp>
        <p:nvSpPr>
          <p:cNvPr id="3" name="Textplatzhalter 2"/>
          <p:cNvSpPr>
            <a:spLocks noGrp="1"/>
          </p:cNvSpPr>
          <p:nvPr>
            <p:ph type="body" idx="1"/>
          </p:nvPr>
        </p:nvSpPr>
        <p:spPr>
          <a:xfrm>
            <a:off x="772823" y="2431310"/>
            <a:ext cx="9359158" cy="4067915"/>
          </a:xfrm>
          <a:prstGeom prst="rect">
            <a:avLst/>
          </a:prstGeom>
        </p:spPr>
        <p:txBody>
          <a:bodyPr vert="horz" lIns="0" tIns="0" rIns="0" bIns="0" rtlCol="0">
            <a:normAutofit/>
          </a:bodyPr>
          <a:lstStyle/>
          <a:p>
            <a:pPr lvl="0"/>
            <a:r>
              <a:rPr lang="de-DE"/>
              <a:t>Mastertextformat bearbeiten</a:t>
            </a:r>
          </a:p>
          <a:p>
            <a:pPr lvl="1"/>
            <a:r>
              <a:rPr lang="de-DE"/>
              <a:t>Zweite Ebene</a:t>
            </a:r>
          </a:p>
        </p:txBody>
      </p:sp>
      <p:sp>
        <p:nvSpPr>
          <p:cNvPr id="6" name="Foliennummernplatzhalter 5"/>
          <p:cNvSpPr>
            <a:spLocks noGrp="1"/>
          </p:cNvSpPr>
          <p:nvPr>
            <p:ph type="sldNum" sz="quarter" idx="4"/>
          </p:nvPr>
        </p:nvSpPr>
        <p:spPr>
          <a:xfrm>
            <a:off x="9135532" y="7051972"/>
            <a:ext cx="1001741" cy="280161"/>
          </a:xfrm>
          <a:prstGeom prst="rect">
            <a:avLst/>
          </a:prstGeom>
        </p:spPr>
        <p:txBody>
          <a:bodyPr vert="horz" lIns="0" tIns="0" rIns="0" bIns="0" rtlCol="0" anchor="t" anchorCtr="0"/>
          <a:lstStyle>
            <a:lvl1pPr algn="r">
              <a:defRPr sz="1200">
                <a:solidFill>
                  <a:srgbClr val="4B4B4B"/>
                </a:solidFill>
                <a:latin typeface="DINOT"/>
                <a:cs typeface="DINOT"/>
              </a:defRPr>
            </a:lvl1pPr>
          </a:lstStyle>
          <a:p>
            <a:fld id="{373AA5E1-4EF6-B646-9E41-F60059836A51}" type="slidenum">
              <a:rPr lang="de-DE"/>
              <a:pPr/>
              <a:t>‹#›</a:t>
            </a:fld>
            <a:endParaRPr lang="de-DE"/>
          </a:p>
        </p:txBody>
      </p:sp>
      <p:sp>
        <p:nvSpPr>
          <p:cNvPr id="15" name="Textfeld 14"/>
          <p:cNvSpPr txBox="1"/>
          <p:nvPr userDrawn="1"/>
        </p:nvSpPr>
        <p:spPr>
          <a:xfrm>
            <a:off x="11206813" y="568960"/>
            <a:ext cx="184666" cy="415498"/>
          </a:xfrm>
          <a:prstGeom prst="rect">
            <a:avLst/>
          </a:prstGeom>
          <a:noFill/>
        </p:spPr>
        <p:txBody>
          <a:bodyPr wrap="none" rtlCol="0">
            <a:spAutoFit/>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87" r:id="rId3"/>
    <p:sldLayoutId id="2147483651" r:id="rId4"/>
    <p:sldLayoutId id="2147483652" r:id="rId5"/>
    <p:sldLayoutId id="2147483653" r:id="rId6"/>
    <p:sldLayoutId id="2147483655" r:id="rId7"/>
    <p:sldLayoutId id="2147483657" r:id="rId8"/>
    <p:sldLayoutId id="2147483658" r:id="rId9"/>
    <p:sldLayoutId id="2147483659" r:id="rId10"/>
    <p:sldLayoutId id="2147483656" r:id="rId11"/>
    <p:sldLayoutId id="2147483686" r:id="rId12"/>
    <p:sldLayoutId id="2147483690" r:id="rId13"/>
    <p:sldLayoutId id="2147483691" r:id="rId14"/>
    <p:sldLayoutId id="2147483692" r:id="rId15"/>
  </p:sldLayoutIdLst>
  <p:timing>
    <p:tnLst>
      <p:par>
        <p:cTn id="1" dur="indefinite" restart="never" nodeType="tmRoot"/>
      </p:par>
    </p:tnLst>
  </p:timing>
  <p:txStyles>
    <p:titleStyle>
      <a:lvl1pPr algn="l" defTabSz="521437" rtl="0" eaLnBrk="1" latinLnBrk="0" hangingPunct="1">
        <a:spcBef>
          <a:spcPct val="0"/>
        </a:spcBef>
        <a:buNone/>
        <a:defRPr sz="2400" kern="1200">
          <a:solidFill>
            <a:srgbClr val="4B4B4B"/>
          </a:solidFill>
          <a:latin typeface="DINOT-Bold"/>
          <a:ea typeface="+mj-ea"/>
          <a:cs typeface="DINOT-Bold"/>
        </a:defRPr>
      </a:lvl1pPr>
    </p:titleStyle>
    <p:bodyStyle>
      <a:lvl1pPr marL="269875" indent="-269875" algn="l" defTabSz="521437" rtl="0" eaLnBrk="1" latinLnBrk="0" hangingPunct="1">
        <a:spcBef>
          <a:spcPts val="1200"/>
        </a:spcBef>
        <a:spcAft>
          <a:spcPts val="300"/>
        </a:spcAft>
        <a:buClr>
          <a:srgbClr val="9F0014"/>
        </a:buClr>
        <a:buFont typeface="Lucida Grande"/>
        <a:buChar char="•"/>
        <a:defRPr sz="2200" kern="1200">
          <a:solidFill>
            <a:srgbClr val="4B4B4B"/>
          </a:solidFill>
          <a:latin typeface="DINOT"/>
          <a:ea typeface="+mn-ea"/>
          <a:cs typeface="DINOT"/>
        </a:defRPr>
      </a:lvl1pPr>
      <a:lvl2pPr marL="727075" indent="-273050" algn="l" defTabSz="521437" rtl="0" eaLnBrk="1" latinLnBrk="0" hangingPunct="1">
        <a:spcBef>
          <a:spcPts val="300"/>
        </a:spcBef>
        <a:spcAft>
          <a:spcPts val="600"/>
        </a:spcAft>
        <a:buClr>
          <a:srgbClr val="9F0014"/>
        </a:buClr>
        <a:buFont typeface="Lucida Grande"/>
        <a:buChar char="•"/>
        <a:defRPr sz="2000" kern="1200">
          <a:solidFill>
            <a:srgbClr val="4B4B4B"/>
          </a:solidFill>
          <a:latin typeface="DINOT"/>
          <a:ea typeface="+mn-ea"/>
          <a:cs typeface="DINOT"/>
        </a:defRPr>
      </a:lvl2pPr>
      <a:lvl3pPr marL="1303592" indent="-260718" algn="l" defTabSz="521437" rtl="0" eaLnBrk="1" latinLnBrk="0" hangingPunct="1">
        <a:spcBef>
          <a:spcPct val="20000"/>
        </a:spcBef>
        <a:buFont typeface="Arial"/>
        <a:buChar char="•"/>
        <a:defRPr sz="2200" kern="1200">
          <a:solidFill>
            <a:srgbClr val="4B4B4B"/>
          </a:solidFill>
          <a:latin typeface="DINOT"/>
          <a:ea typeface="+mn-ea"/>
          <a:cs typeface="DINOT"/>
        </a:defRPr>
      </a:lvl3pPr>
      <a:lvl4pPr marL="1825028" indent="-260718" algn="l" defTabSz="521437" rtl="0" eaLnBrk="1" latinLnBrk="0" hangingPunct="1">
        <a:spcBef>
          <a:spcPct val="20000"/>
        </a:spcBef>
        <a:buFont typeface="Arial"/>
        <a:buChar char="–"/>
        <a:defRPr sz="2200" kern="1200">
          <a:solidFill>
            <a:srgbClr val="4B4B4B"/>
          </a:solidFill>
          <a:latin typeface="DINOT"/>
          <a:ea typeface="+mn-ea"/>
          <a:cs typeface="DINOT"/>
        </a:defRPr>
      </a:lvl4pPr>
      <a:lvl5pPr marL="2346465" indent="-260718" algn="l" defTabSz="521437" rtl="0" eaLnBrk="1" latinLnBrk="0" hangingPunct="1">
        <a:spcBef>
          <a:spcPct val="20000"/>
        </a:spcBef>
        <a:buFont typeface="Arial"/>
        <a:buChar char="»"/>
        <a:defRPr sz="2200" kern="1200">
          <a:solidFill>
            <a:srgbClr val="4B4B4B"/>
          </a:solidFill>
          <a:latin typeface="DINOT"/>
          <a:ea typeface="+mn-ea"/>
          <a:cs typeface="DINO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iz.de/expertise/html/3041.html" TargetMode="External"/><Relationship Id="rId3" Type="http://schemas.openxmlformats.org/officeDocument/2006/relationships/hyperlink" Target="http://www.adelphi.de/" TargetMode="External"/><Relationship Id="rId7" Type="http://schemas.openxmlformats.org/officeDocument/2006/relationships/hyperlink" Target="mailto:cf-ready@giz.de" TargetMode="External"/><Relationship Id="rId2" Type="http://schemas.openxmlformats.org/officeDocument/2006/relationships/hyperlink" Target="mailto:clifit@adelphi.de" TargetMode="External"/><Relationship Id="rId1" Type="http://schemas.openxmlformats.org/officeDocument/2006/relationships/slideLayout" Target="../slideLayouts/slideLayout2.xml"/><Relationship Id="rId6" Type="http://schemas.openxmlformats.org/officeDocument/2006/relationships/hyperlink" Target="http://www.clifit.org/" TargetMode="External"/><Relationship Id="rId5" Type="http://schemas.openxmlformats.org/officeDocument/2006/relationships/hyperlink" Target="http://www.giz.de/" TargetMode="External"/><Relationship Id="rId4" Type="http://schemas.openxmlformats.org/officeDocument/2006/relationships/hyperlink" Target="mailto:info@giz.d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lifit@adelphi.org" TargetMode="External"/><Relationship Id="rId2" Type="http://schemas.openxmlformats.org/officeDocument/2006/relationships/hyperlink" Target="mailto:cf-ready@giz.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1"/>
          <p:cNvSpPr>
            <a:spLocks noGrp="1"/>
          </p:cNvSpPr>
          <p:nvPr>
            <p:ph type="body" sz="quarter" idx="10"/>
          </p:nvPr>
        </p:nvSpPr>
        <p:spPr>
          <a:xfrm>
            <a:off x="928648" y="4492625"/>
            <a:ext cx="8774152" cy="1142403"/>
          </a:xfrm>
        </p:spPr>
        <p:txBody>
          <a:bodyPr>
            <a:normAutofit fontScale="77500" lnSpcReduction="20000"/>
          </a:bodyPr>
          <a:lstStyle/>
          <a:p>
            <a:r>
              <a:rPr lang="ru-RU" b="1" dirty="0" smtClean="0">
                <a:latin typeface="+mj-lt"/>
              </a:rPr>
              <a:t>Вовлечение частного сектора</a:t>
            </a:r>
            <a:endParaRPr lang="en-GB" b="1" dirty="0">
              <a:latin typeface="+mj-lt"/>
            </a:endParaRPr>
          </a:p>
          <a:p>
            <a:r>
              <a:rPr lang="en-GB" dirty="0" smtClean="0">
                <a:latin typeface="+mj-lt"/>
              </a:rPr>
              <a:t>“</a:t>
            </a:r>
            <a:r>
              <a:rPr lang="ru-RU" dirty="0" smtClean="0">
                <a:latin typeface="+mj-lt"/>
              </a:rPr>
              <a:t>Как вовлечь субъекты частного сектора в процесс климатического финансирования</a:t>
            </a:r>
            <a:r>
              <a:rPr lang="en-GB" dirty="0" smtClean="0">
                <a:latin typeface="+mj-lt"/>
              </a:rPr>
              <a:t>?”</a:t>
            </a:r>
            <a:endParaRPr lang="en-GB" dirty="0">
              <a:latin typeface="+mj-lt"/>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181" y="5414668"/>
            <a:ext cx="1267619" cy="1267619"/>
          </a:xfrm>
          <a:prstGeom prst="rect">
            <a:avLst/>
          </a:prstGeom>
        </p:spPr>
      </p:pic>
    </p:spTree>
    <p:extLst>
      <p:ext uri="{BB962C8B-B14F-4D97-AF65-F5344CB8AC3E}">
        <p14:creationId xmlns:p14="http://schemas.microsoft.com/office/powerpoint/2010/main" val="3903923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p:cNvSpPr>
            <a:spLocks noGrp="1"/>
          </p:cNvSpPr>
          <p:nvPr>
            <p:ph type="pic" sz="quarter" idx="14"/>
          </p:nvPr>
        </p:nvSpPr>
        <p:spPr/>
      </p:sp>
      <p:sp>
        <p:nvSpPr>
          <p:cNvPr id="8" name="Bildplatzhalter 7"/>
          <p:cNvSpPr>
            <a:spLocks noGrp="1"/>
          </p:cNvSpPr>
          <p:nvPr>
            <p:ph type="pic" sz="quarter" idx="15"/>
          </p:nvPr>
        </p:nvSpPr>
        <p:spPr/>
      </p:sp>
      <p:sp>
        <p:nvSpPr>
          <p:cNvPr id="2" name="Titel 1"/>
          <p:cNvSpPr>
            <a:spLocks noGrp="1"/>
          </p:cNvSpPr>
          <p:nvPr>
            <p:ph type="title"/>
          </p:nvPr>
        </p:nvSpPr>
        <p:spPr>
          <a:xfrm>
            <a:off x="534429" y="364115"/>
            <a:ext cx="8931301" cy="500337"/>
          </a:xfrm>
        </p:spPr>
        <p:txBody>
          <a:bodyPr>
            <a:normAutofit fontScale="90000"/>
          </a:bodyPr>
          <a:lstStyle/>
          <a:p>
            <a:r>
              <a:rPr lang="en-CA" b="1" dirty="0" smtClean="0">
                <a:latin typeface="Calibri"/>
                <a:cs typeface="Calibri"/>
              </a:rPr>
              <a:t>2. </a:t>
            </a:r>
            <a:r>
              <a:rPr lang="ru-RU" b="1" dirty="0" smtClean="0">
                <a:latin typeface="Calibri"/>
                <a:cs typeface="Calibri"/>
              </a:rPr>
              <a:t>Перспектива государственного сектора</a:t>
            </a:r>
            <a:r>
              <a:rPr lang="en-CA" b="1" dirty="0" smtClean="0">
                <a:latin typeface="Calibri"/>
                <a:cs typeface="Calibri"/>
              </a:rPr>
              <a:t>: </a:t>
            </a:r>
            <a:r>
              <a:rPr lang="ru-RU" b="1" dirty="0" smtClean="0">
                <a:latin typeface="Calibri"/>
                <a:cs typeface="Calibri"/>
              </a:rPr>
              <a:t>Зачем вовлекать частный сектор</a:t>
            </a:r>
            <a:r>
              <a:rPr lang="en-CA" b="1" dirty="0" smtClean="0">
                <a:latin typeface="Calibri"/>
                <a:cs typeface="Calibri"/>
              </a:rPr>
              <a:t>?</a:t>
            </a:r>
            <a:endParaRPr lang="en-CA" b="1" dirty="0">
              <a:latin typeface="Calibri"/>
              <a:cs typeface="Calibri"/>
            </a:endParaRPr>
          </a:p>
        </p:txBody>
      </p:sp>
      <p:sp>
        <p:nvSpPr>
          <p:cNvPr id="10" name="Textplatzhalter 9"/>
          <p:cNvSpPr>
            <a:spLocks noGrp="1"/>
          </p:cNvSpPr>
          <p:nvPr>
            <p:ph type="body" sz="quarter" idx="18"/>
          </p:nvPr>
        </p:nvSpPr>
        <p:spPr/>
        <p:txBody>
          <a:bodyPr/>
          <a:lstStyle/>
          <a:p>
            <a:endParaRPr lang="en-CA"/>
          </a:p>
        </p:txBody>
      </p:sp>
      <p:sp>
        <p:nvSpPr>
          <p:cNvPr id="5" name="Inhaltsplatzhalter 4"/>
          <p:cNvSpPr>
            <a:spLocks noGrp="1"/>
          </p:cNvSpPr>
          <p:nvPr>
            <p:ph idx="1"/>
          </p:nvPr>
        </p:nvSpPr>
        <p:spPr/>
        <p:txBody>
          <a:bodyPr/>
          <a:lstStyle/>
          <a:p>
            <a:endParaRPr lang="en-CA"/>
          </a:p>
        </p:txBody>
      </p:sp>
      <p:sp>
        <p:nvSpPr>
          <p:cNvPr id="9" name="Textplatzhalter 8"/>
          <p:cNvSpPr>
            <a:spLocks noGrp="1"/>
          </p:cNvSpPr>
          <p:nvPr>
            <p:ph type="body" sz="quarter" idx="17"/>
          </p:nvPr>
        </p:nvSpPr>
        <p:spPr>
          <a:xfrm>
            <a:off x="1189548" y="1446213"/>
            <a:ext cx="8907701" cy="730250"/>
          </a:xfrm>
        </p:spPr>
        <p:txBody>
          <a:bodyPr/>
          <a:lstStyle/>
          <a:p>
            <a:r>
              <a:rPr lang="ru-RU" dirty="0" smtClean="0">
                <a:latin typeface="Calibri"/>
                <a:cs typeface="Calibri"/>
              </a:rPr>
              <a:t>Возможности</a:t>
            </a:r>
            <a:r>
              <a:rPr lang="en-CA" dirty="0" smtClean="0">
                <a:latin typeface="Calibri"/>
                <a:cs typeface="Calibri"/>
              </a:rPr>
              <a:t> vs. </a:t>
            </a:r>
            <a:r>
              <a:rPr lang="ru-RU" dirty="0" smtClean="0">
                <a:latin typeface="Calibri"/>
                <a:cs typeface="Calibri"/>
              </a:rPr>
              <a:t>Риски с точки зрения государственного сектора</a:t>
            </a:r>
            <a:endParaRPr lang="en-CA" dirty="0">
              <a:latin typeface="Calibri"/>
              <a:cs typeface="Calibri"/>
            </a:endParaRPr>
          </a:p>
        </p:txBody>
      </p:sp>
      <p:graphicFrame>
        <p:nvGraphicFramePr>
          <p:cNvPr id="3" name="Tabelle 2"/>
          <p:cNvGraphicFramePr>
            <a:graphicFrameLocks noGrp="1"/>
          </p:cNvGraphicFramePr>
          <p:nvPr>
            <p:extLst>
              <p:ext uri="{D42A27DB-BD31-4B8C-83A1-F6EECF244321}">
                <p14:modId xmlns:p14="http://schemas.microsoft.com/office/powerpoint/2010/main" val="2036708341"/>
              </p:ext>
            </p:extLst>
          </p:nvPr>
        </p:nvGraphicFramePr>
        <p:xfrm>
          <a:off x="534429" y="2001826"/>
          <a:ext cx="9562820" cy="5234378"/>
        </p:xfrm>
        <a:graphic>
          <a:graphicData uri="http://schemas.openxmlformats.org/drawingml/2006/table">
            <a:tbl>
              <a:tblPr firstRow="1" bandRow="1">
                <a:tableStyleId>{5C22544A-7EE6-4342-B048-85BDC9FD1C3A}</a:tableStyleId>
              </a:tblPr>
              <a:tblGrid>
                <a:gridCol w="1912564"/>
                <a:gridCol w="1912564"/>
                <a:gridCol w="1912564"/>
                <a:gridCol w="1912564"/>
                <a:gridCol w="1912564"/>
              </a:tblGrid>
              <a:tr h="604569">
                <a:tc>
                  <a:txBody>
                    <a:bodyPr/>
                    <a:lstStyle/>
                    <a:p>
                      <a:endParaRPr lang="en-CA" dirty="0"/>
                    </a:p>
                  </a:txBody>
                  <a:tcPr/>
                </a:tc>
                <a:tc>
                  <a:txBody>
                    <a:bodyPr/>
                    <a:lstStyle/>
                    <a:p>
                      <a:r>
                        <a:rPr lang="ru-RU" dirty="0" err="1" smtClean="0"/>
                        <a:t>Возобновля-емая</a:t>
                      </a:r>
                      <a:r>
                        <a:rPr lang="ru-RU" dirty="0" smtClean="0"/>
                        <a:t> энергия</a:t>
                      </a:r>
                      <a:endParaRPr lang="en-CA" dirty="0"/>
                    </a:p>
                  </a:txBody>
                  <a:tcPr/>
                </a:tc>
                <a:tc>
                  <a:txBody>
                    <a:bodyPr/>
                    <a:lstStyle/>
                    <a:p>
                      <a:r>
                        <a:rPr lang="ru-RU" dirty="0" err="1" smtClean="0"/>
                        <a:t>Энергоэффек-тивность</a:t>
                      </a:r>
                      <a:endParaRPr lang="en-CA" dirty="0"/>
                    </a:p>
                  </a:txBody>
                  <a:tcPr/>
                </a:tc>
                <a:tc>
                  <a:txBody>
                    <a:bodyPr/>
                    <a:lstStyle/>
                    <a:p>
                      <a:r>
                        <a:rPr lang="ru-RU" dirty="0" smtClean="0"/>
                        <a:t>Адаптация</a:t>
                      </a:r>
                      <a:endParaRPr lang="en-CA" dirty="0"/>
                    </a:p>
                  </a:txBody>
                  <a:tcPr/>
                </a:tc>
                <a:tc>
                  <a:txBody>
                    <a:bodyPr/>
                    <a:lstStyle/>
                    <a:p>
                      <a:r>
                        <a:rPr lang="en-CA" dirty="0" smtClean="0"/>
                        <a:t>(</a:t>
                      </a:r>
                      <a:r>
                        <a:rPr lang="ru-RU" dirty="0" smtClean="0"/>
                        <a:t>Транспорт-</a:t>
                      </a:r>
                      <a:r>
                        <a:rPr lang="ru-RU" dirty="0" err="1" smtClean="0"/>
                        <a:t>ный</a:t>
                      </a:r>
                      <a:r>
                        <a:rPr lang="ru-RU" dirty="0" smtClean="0"/>
                        <a:t> сектор</a:t>
                      </a:r>
                      <a:r>
                        <a:rPr lang="en-CA" dirty="0" smtClean="0"/>
                        <a:t>)</a:t>
                      </a:r>
                      <a:endParaRPr lang="en-CA" dirty="0"/>
                    </a:p>
                  </a:txBody>
                  <a:tcPr/>
                </a:tc>
              </a:tr>
              <a:tr h="2456064">
                <a:tc>
                  <a:txBody>
                    <a:bodyPr/>
                    <a:lstStyle/>
                    <a:p>
                      <a:r>
                        <a:rPr lang="ru-RU" dirty="0" smtClean="0"/>
                        <a:t>Возможности</a:t>
                      </a:r>
                      <a:endParaRPr lang="en-CA" dirty="0"/>
                    </a:p>
                  </a:txBody>
                  <a:tcPr/>
                </a:tc>
                <a:tc gridSpan="4">
                  <a:txBody>
                    <a:bodyPr/>
                    <a:lstStyle/>
                    <a:p>
                      <a:r>
                        <a:rPr lang="ru-RU" baseline="0" dirty="0" smtClean="0"/>
                        <a:t>Прогнозируемый спрос развивающихся стран на финансирование в целях сокращения выбросов превышает обязательства промышленно развитых стран; Стоимость адаптации в настоящее время неизвестна</a:t>
                      </a:r>
                      <a:r>
                        <a:rPr lang="en-CA" baseline="0" dirty="0" smtClean="0"/>
                        <a:t>, </a:t>
                      </a:r>
                      <a:r>
                        <a:rPr lang="ru-RU" baseline="0" dirty="0" smtClean="0"/>
                        <a:t>но из за неспособности инвестировать достаточно в </a:t>
                      </a:r>
                      <a:r>
                        <a:rPr lang="ru-RU" baseline="0" dirty="0" err="1" smtClean="0"/>
                        <a:t>митигацию</a:t>
                      </a:r>
                      <a:r>
                        <a:rPr lang="en-CA" baseline="0" dirty="0" smtClean="0"/>
                        <a:t>,</a:t>
                      </a:r>
                      <a:r>
                        <a:rPr lang="ru-RU" baseline="0" dirty="0" smtClean="0"/>
                        <a:t> она вероятнее всего повысится.</a:t>
                      </a:r>
                      <a:endParaRPr lang="en-CA" baseline="0" dirty="0" smtClean="0"/>
                    </a:p>
                    <a:p>
                      <a:r>
                        <a:rPr lang="ru-RU" b="1" baseline="0" dirty="0" smtClean="0"/>
                        <a:t>Частный сектор один из вариантов заполнить этот пробел.</a:t>
                      </a:r>
                      <a:endParaRPr lang="en-CA" b="1" baseline="0" dirty="0" smtClean="0"/>
                    </a:p>
                    <a:p>
                      <a:r>
                        <a:rPr lang="ru-RU" baseline="0" dirty="0" smtClean="0"/>
                        <a:t>Знания и опыт частного сектора могут улучшить текущие инвестиции, осуществляя</a:t>
                      </a:r>
                      <a:endParaRPr lang="en-CA" baseline="0" dirty="0" smtClean="0"/>
                    </a:p>
                    <a:p>
                      <a:r>
                        <a:rPr lang="en-CA" baseline="0" dirty="0" smtClean="0"/>
                        <a:t>- </a:t>
                      </a:r>
                      <a:r>
                        <a:rPr lang="ru-RU" baseline="0" dirty="0" smtClean="0"/>
                        <a:t>Мобилизацию</a:t>
                      </a:r>
                      <a:endParaRPr lang="en-CA" baseline="0" dirty="0" smtClean="0"/>
                    </a:p>
                    <a:p>
                      <a:r>
                        <a:rPr lang="en-CA" baseline="0" dirty="0" smtClean="0"/>
                        <a:t>- </a:t>
                      </a:r>
                      <a:r>
                        <a:rPr lang="ru-RU" baseline="0" dirty="0" smtClean="0"/>
                        <a:t>Производство продукции и услуг для адаптации и </a:t>
                      </a:r>
                      <a:r>
                        <a:rPr lang="ru-RU" baseline="0" dirty="0" err="1" smtClean="0"/>
                        <a:t>митигации</a:t>
                      </a:r>
                      <a:r>
                        <a:rPr lang="en-CA" baseline="0" dirty="0" smtClean="0"/>
                        <a:t> </a:t>
                      </a:r>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r>
              <a:tr h="890978">
                <a:tc>
                  <a:txBody>
                    <a:bodyPr/>
                    <a:lstStyle/>
                    <a:p>
                      <a:r>
                        <a:rPr lang="ru-RU" dirty="0" smtClean="0"/>
                        <a:t>Риски</a:t>
                      </a:r>
                      <a:endParaRPr lang="en-CA" dirty="0"/>
                    </a:p>
                  </a:txBody>
                  <a:tcPr/>
                </a:tc>
                <a:tc gridSpan="4">
                  <a:txBody>
                    <a:bodyPr/>
                    <a:lstStyle/>
                    <a:p>
                      <a:r>
                        <a:rPr lang="ru-RU" b="1" baseline="0" dirty="0" smtClean="0">
                          <a:solidFill>
                            <a:srgbClr val="9B0014"/>
                          </a:solidFill>
                        </a:rPr>
                        <a:t>Какие риски с вашей точки зрения</a:t>
                      </a:r>
                      <a:r>
                        <a:rPr lang="en-CA" b="1" baseline="0" dirty="0" smtClean="0">
                          <a:solidFill>
                            <a:srgbClr val="9B0014"/>
                          </a:solidFill>
                        </a:rPr>
                        <a:t>? – </a:t>
                      </a:r>
                      <a:r>
                        <a:rPr lang="ru-RU" b="1" baseline="0" dirty="0" smtClean="0">
                          <a:solidFill>
                            <a:srgbClr val="9B0014"/>
                          </a:solidFill>
                        </a:rPr>
                        <a:t>напишите на </a:t>
                      </a:r>
                      <a:r>
                        <a:rPr lang="ru-RU" b="1" baseline="0" dirty="0" err="1" smtClean="0">
                          <a:solidFill>
                            <a:srgbClr val="9B0014"/>
                          </a:solidFill>
                        </a:rPr>
                        <a:t>флипчарте</a:t>
                      </a:r>
                      <a:endParaRPr lang="en-CA" b="1" baseline="0" dirty="0" smtClean="0">
                        <a:solidFill>
                          <a:srgbClr val="9B0014"/>
                        </a:solidFill>
                      </a:endParaRPr>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bl>
          </a:graphicData>
        </a:graphic>
      </p:graphicFrame>
    </p:spTree>
    <p:extLst>
      <p:ext uri="{BB962C8B-B14F-4D97-AF65-F5344CB8AC3E}">
        <p14:creationId xmlns:p14="http://schemas.microsoft.com/office/powerpoint/2010/main" val="2451201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p:cNvSpPr>
            <a:spLocks noGrp="1"/>
          </p:cNvSpPr>
          <p:nvPr>
            <p:ph type="pic" sz="quarter" idx="14"/>
          </p:nvPr>
        </p:nvSpPr>
        <p:spPr/>
      </p:sp>
      <p:sp>
        <p:nvSpPr>
          <p:cNvPr id="8" name="Bildplatzhalter 7"/>
          <p:cNvSpPr>
            <a:spLocks noGrp="1"/>
          </p:cNvSpPr>
          <p:nvPr>
            <p:ph type="pic" sz="quarter" idx="15"/>
          </p:nvPr>
        </p:nvSpPr>
        <p:spPr/>
      </p:sp>
      <p:sp>
        <p:nvSpPr>
          <p:cNvPr id="2" name="Titel 1"/>
          <p:cNvSpPr>
            <a:spLocks noGrp="1"/>
          </p:cNvSpPr>
          <p:nvPr>
            <p:ph type="title"/>
          </p:nvPr>
        </p:nvSpPr>
        <p:spPr/>
        <p:txBody>
          <a:bodyPr>
            <a:normAutofit fontScale="90000"/>
          </a:bodyPr>
          <a:lstStyle/>
          <a:p>
            <a:r>
              <a:rPr lang="en-CA" b="1" dirty="0" smtClean="0">
                <a:latin typeface="Calibri"/>
                <a:cs typeface="Calibri"/>
              </a:rPr>
              <a:t>3. </a:t>
            </a:r>
            <a:r>
              <a:rPr lang="ru-RU" b="1" dirty="0" smtClean="0">
                <a:latin typeface="Calibri"/>
                <a:cs typeface="Calibri"/>
              </a:rPr>
              <a:t>Перспектива частного сектора</a:t>
            </a:r>
            <a:r>
              <a:rPr lang="en-CA" b="1" dirty="0" smtClean="0">
                <a:latin typeface="Calibri"/>
                <a:cs typeface="Calibri"/>
              </a:rPr>
              <a:t>: </a:t>
            </a:r>
            <a:r>
              <a:rPr lang="ru-RU" b="1" dirty="0">
                <a:latin typeface="Calibri"/>
                <a:cs typeface="Calibri"/>
              </a:rPr>
              <a:t>Зачем вовлекать частный сектор</a:t>
            </a:r>
            <a:r>
              <a:rPr lang="en-CA" b="1" dirty="0">
                <a:latin typeface="Calibri"/>
                <a:cs typeface="Calibri"/>
              </a:rPr>
              <a:t>??</a:t>
            </a:r>
          </a:p>
        </p:txBody>
      </p:sp>
      <p:sp>
        <p:nvSpPr>
          <p:cNvPr id="10" name="Textplatzhalter 9"/>
          <p:cNvSpPr>
            <a:spLocks noGrp="1"/>
          </p:cNvSpPr>
          <p:nvPr>
            <p:ph type="body" sz="quarter" idx="18"/>
          </p:nvPr>
        </p:nvSpPr>
        <p:spPr/>
        <p:txBody>
          <a:bodyPr/>
          <a:lstStyle/>
          <a:p>
            <a:endParaRPr lang="en-CA"/>
          </a:p>
        </p:txBody>
      </p:sp>
      <p:sp>
        <p:nvSpPr>
          <p:cNvPr id="5" name="Inhaltsplatzhalter 4"/>
          <p:cNvSpPr>
            <a:spLocks noGrp="1"/>
          </p:cNvSpPr>
          <p:nvPr>
            <p:ph idx="1"/>
          </p:nvPr>
        </p:nvSpPr>
        <p:spPr/>
        <p:txBody>
          <a:bodyPr/>
          <a:lstStyle/>
          <a:p>
            <a:endParaRPr lang="en-CA"/>
          </a:p>
        </p:txBody>
      </p:sp>
      <p:sp>
        <p:nvSpPr>
          <p:cNvPr id="9" name="Textplatzhalter 8"/>
          <p:cNvSpPr>
            <a:spLocks noGrp="1"/>
          </p:cNvSpPr>
          <p:nvPr>
            <p:ph type="body" sz="quarter" idx="17"/>
          </p:nvPr>
        </p:nvSpPr>
        <p:spPr>
          <a:xfrm>
            <a:off x="1189548" y="1446213"/>
            <a:ext cx="8907701" cy="730250"/>
          </a:xfrm>
        </p:spPr>
        <p:txBody>
          <a:bodyPr/>
          <a:lstStyle/>
          <a:p>
            <a:r>
              <a:rPr lang="ru-RU" dirty="0">
                <a:latin typeface="Calibri"/>
                <a:cs typeface="Calibri"/>
              </a:rPr>
              <a:t>Возможности</a:t>
            </a:r>
            <a:r>
              <a:rPr lang="en-CA" dirty="0">
                <a:latin typeface="Calibri"/>
                <a:cs typeface="Calibri"/>
              </a:rPr>
              <a:t> vs. </a:t>
            </a:r>
            <a:r>
              <a:rPr lang="ru-RU" dirty="0">
                <a:latin typeface="Calibri"/>
                <a:cs typeface="Calibri"/>
              </a:rPr>
              <a:t>Риски с точки </a:t>
            </a:r>
            <a:r>
              <a:rPr lang="ru-RU" dirty="0" smtClean="0">
                <a:latin typeface="Calibri"/>
                <a:cs typeface="Calibri"/>
              </a:rPr>
              <a:t>зрения частного сектора</a:t>
            </a:r>
            <a:endParaRPr lang="en-CA" dirty="0">
              <a:latin typeface="Calibri"/>
              <a:cs typeface="Calibri"/>
            </a:endParaRPr>
          </a:p>
        </p:txBody>
      </p:sp>
      <p:graphicFrame>
        <p:nvGraphicFramePr>
          <p:cNvPr id="3" name="Tabelle 2"/>
          <p:cNvGraphicFramePr>
            <a:graphicFrameLocks noGrp="1"/>
          </p:cNvGraphicFramePr>
          <p:nvPr>
            <p:extLst>
              <p:ext uri="{D42A27DB-BD31-4B8C-83A1-F6EECF244321}">
                <p14:modId xmlns:p14="http://schemas.microsoft.com/office/powerpoint/2010/main" val="2140571959"/>
              </p:ext>
            </p:extLst>
          </p:nvPr>
        </p:nvGraphicFramePr>
        <p:xfrm>
          <a:off x="534429" y="2001826"/>
          <a:ext cx="9562820" cy="5181600"/>
        </p:xfrm>
        <a:graphic>
          <a:graphicData uri="http://schemas.openxmlformats.org/drawingml/2006/table">
            <a:tbl>
              <a:tblPr firstRow="1" bandRow="1">
                <a:tableStyleId>{5C22544A-7EE6-4342-B048-85BDC9FD1C3A}</a:tableStyleId>
              </a:tblPr>
              <a:tblGrid>
                <a:gridCol w="1912564"/>
                <a:gridCol w="1912564"/>
                <a:gridCol w="1912564"/>
                <a:gridCol w="1912564"/>
                <a:gridCol w="1912564"/>
              </a:tblGrid>
              <a:tr h="656561">
                <a:tc>
                  <a:txBody>
                    <a:bodyPr/>
                    <a:lstStyle/>
                    <a:p>
                      <a:endParaRPr lang="en-CA" dirty="0"/>
                    </a:p>
                  </a:txBody>
                  <a:tcPr/>
                </a:tc>
                <a:tc>
                  <a:txBody>
                    <a:bodyPr/>
                    <a:lstStyle/>
                    <a:p>
                      <a:r>
                        <a:rPr lang="ru-RU" dirty="0" err="1" smtClean="0"/>
                        <a:t>Возобновля-емая</a:t>
                      </a:r>
                      <a:r>
                        <a:rPr lang="ru-RU" dirty="0" smtClean="0"/>
                        <a:t> энергия</a:t>
                      </a:r>
                      <a:endParaRPr lang="en-CA" dirty="0"/>
                    </a:p>
                  </a:txBody>
                  <a:tcPr/>
                </a:tc>
                <a:tc>
                  <a:txBody>
                    <a:bodyPr/>
                    <a:lstStyle/>
                    <a:p>
                      <a:r>
                        <a:rPr lang="ru-RU" dirty="0" err="1" smtClean="0"/>
                        <a:t>Энергоэффек-тивность</a:t>
                      </a:r>
                      <a:endParaRPr lang="en-CA" dirty="0"/>
                    </a:p>
                  </a:txBody>
                  <a:tcPr/>
                </a:tc>
                <a:tc>
                  <a:txBody>
                    <a:bodyPr/>
                    <a:lstStyle/>
                    <a:p>
                      <a:r>
                        <a:rPr lang="ru-RU" dirty="0" smtClean="0"/>
                        <a:t>Адаптация</a:t>
                      </a:r>
                      <a:endParaRPr lang="en-CA" dirty="0"/>
                    </a:p>
                  </a:txBody>
                  <a:tcPr/>
                </a:tc>
                <a:tc>
                  <a:txBody>
                    <a:bodyPr/>
                    <a:lstStyle/>
                    <a:p>
                      <a:r>
                        <a:rPr lang="en-CA" dirty="0" smtClean="0"/>
                        <a:t>(</a:t>
                      </a:r>
                      <a:r>
                        <a:rPr lang="ru-RU" dirty="0" smtClean="0"/>
                        <a:t>Транспорт-</a:t>
                      </a:r>
                      <a:r>
                        <a:rPr lang="ru-RU" dirty="0" err="1" smtClean="0"/>
                        <a:t>ный</a:t>
                      </a:r>
                      <a:r>
                        <a:rPr lang="ru-RU" dirty="0" smtClean="0"/>
                        <a:t> сектор</a:t>
                      </a:r>
                      <a:r>
                        <a:rPr lang="en-CA" dirty="0" smtClean="0"/>
                        <a:t>)</a:t>
                      </a:r>
                      <a:endParaRPr lang="en-CA" dirty="0"/>
                    </a:p>
                  </a:txBody>
                  <a:tcPr/>
                </a:tc>
              </a:tr>
              <a:tr h="1805542">
                <a:tc>
                  <a:txBody>
                    <a:bodyPr/>
                    <a:lstStyle/>
                    <a:p>
                      <a:r>
                        <a:rPr lang="ru-RU" dirty="0" smtClean="0"/>
                        <a:t>Возможности</a:t>
                      </a:r>
                      <a:endParaRPr lang="en-CA" dirty="0"/>
                    </a:p>
                  </a:txBody>
                  <a:tcPr/>
                </a:tc>
                <a:tc gridSpan="4">
                  <a:txBody>
                    <a:bodyPr/>
                    <a:lstStyle/>
                    <a:p>
                      <a:r>
                        <a:rPr lang="ru-RU" sz="2000" baseline="0" dirty="0" smtClean="0"/>
                        <a:t>Хороший финансовый возврат инвестиций (краткосрочные, среднесрочные, долгосрочные)</a:t>
                      </a:r>
                    </a:p>
                    <a:p>
                      <a:r>
                        <a:rPr lang="ru-RU" sz="2000" baseline="0" dirty="0" smtClean="0"/>
                        <a:t>Технологическое лидерство</a:t>
                      </a:r>
                    </a:p>
                    <a:p>
                      <a:r>
                        <a:rPr lang="ru-RU" sz="2000" baseline="0" dirty="0" smtClean="0"/>
                        <a:t>Новые успешные модели государственно-частного сотрудничества</a:t>
                      </a:r>
                    </a:p>
                    <a:p>
                      <a:r>
                        <a:rPr lang="ru-RU" sz="2000" baseline="0" dirty="0" smtClean="0"/>
                        <a:t>Увеличение доли рынка </a:t>
                      </a:r>
                    </a:p>
                    <a:p>
                      <a:r>
                        <a:rPr lang="ru-RU" sz="2000" baseline="0" dirty="0" smtClean="0"/>
                        <a:t>Улучшенный имидж</a:t>
                      </a:r>
                      <a:endParaRPr lang="en-CA" sz="2000" baseline="0" dirty="0" smtClean="0"/>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r>
              <a:tr h="2092788">
                <a:tc>
                  <a:txBody>
                    <a:bodyPr/>
                    <a:lstStyle/>
                    <a:p>
                      <a:r>
                        <a:rPr lang="ru-RU" dirty="0" smtClean="0"/>
                        <a:t>Риски</a:t>
                      </a:r>
                      <a:endParaRPr lang="en-CA" dirty="0"/>
                    </a:p>
                  </a:txBody>
                  <a:tcPr/>
                </a:tc>
                <a:tc gridSpan="4">
                  <a:txBody>
                    <a:bodyPr/>
                    <a:lstStyle/>
                    <a:p>
                      <a:r>
                        <a:rPr lang="ru-RU" sz="2000" baseline="0" dirty="0" err="1" smtClean="0"/>
                        <a:t>Страновые</a:t>
                      </a:r>
                      <a:r>
                        <a:rPr lang="ru-RU" sz="2000" baseline="0" dirty="0" smtClean="0"/>
                        <a:t> и финансовые риски (</a:t>
                      </a:r>
                      <a:r>
                        <a:rPr lang="ru-RU" sz="2000" baseline="0" dirty="0" err="1" smtClean="0"/>
                        <a:t>страновые</a:t>
                      </a:r>
                      <a:r>
                        <a:rPr lang="ru-RU" sz="2000" baseline="0" dirty="0" smtClean="0"/>
                        <a:t> риски, экономические риски, финансовые риски, валютные риски, риски политические, риски безопасности)</a:t>
                      </a:r>
                    </a:p>
                    <a:p>
                      <a:r>
                        <a:rPr lang="ru-RU" sz="2000" baseline="0" dirty="0" smtClean="0"/>
                        <a:t>Риски в политической и регулятивной областях</a:t>
                      </a:r>
                    </a:p>
                    <a:p>
                      <a:r>
                        <a:rPr lang="ru-RU" sz="2000" baseline="0" dirty="0" smtClean="0"/>
                        <a:t>Технические и специфические проектные риски (строительные риски, риски технологические, экологические риски, операционные и управленческие риски)</a:t>
                      </a:r>
                    </a:p>
                    <a:p>
                      <a:r>
                        <a:rPr lang="ru-RU" sz="2000" baseline="0" dirty="0" smtClean="0"/>
                        <a:t>Рыночные риски</a:t>
                      </a:r>
                      <a:endParaRPr lang="en-CA" sz="2000" baseline="0" dirty="0" smtClean="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bl>
          </a:graphicData>
        </a:graphic>
      </p:graphicFrame>
    </p:spTree>
    <p:extLst>
      <p:ext uri="{BB962C8B-B14F-4D97-AF65-F5344CB8AC3E}">
        <p14:creationId xmlns:p14="http://schemas.microsoft.com/office/powerpoint/2010/main" val="324994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6756" y="1246909"/>
            <a:ext cx="9980792" cy="5498275"/>
          </a:xfrm>
        </p:spPr>
        <p:txBody>
          <a:bodyPr>
            <a:noAutofit/>
          </a:bodyPr>
          <a:lstStyle/>
          <a:p>
            <a:pPr lvl="1"/>
            <a:r>
              <a:rPr lang="ru-RU" b="1" dirty="0" smtClean="0">
                <a:solidFill>
                  <a:schemeClr val="tx2"/>
                </a:solidFill>
                <a:latin typeface="Calibri"/>
                <a:cs typeface="Calibri"/>
              </a:rPr>
              <a:t>Частные домохозяйства</a:t>
            </a:r>
            <a:endParaRPr lang="en-GB" b="1" dirty="0">
              <a:solidFill>
                <a:schemeClr val="tx2"/>
              </a:solidFill>
              <a:latin typeface="Calibri"/>
              <a:cs typeface="Calibri"/>
            </a:endParaRPr>
          </a:p>
          <a:p>
            <a:pPr lvl="2"/>
            <a:r>
              <a:rPr lang="ru-RU" sz="1800" dirty="0" smtClean="0">
                <a:solidFill>
                  <a:schemeClr val="tx1"/>
                </a:solidFill>
                <a:latin typeface="Calibri"/>
                <a:cs typeface="Calibri"/>
              </a:rPr>
              <a:t>Финансовые </a:t>
            </a:r>
            <a:r>
              <a:rPr lang="ru-RU" sz="1800" dirty="0">
                <a:solidFill>
                  <a:schemeClr val="tx1"/>
                </a:solidFill>
                <a:latin typeface="Calibri"/>
                <a:cs typeface="Calibri"/>
              </a:rPr>
              <a:t>или налоговые стимулы</a:t>
            </a:r>
          </a:p>
          <a:p>
            <a:pPr lvl="2"/>
            <a:r>
              <a:rPr lang="ru-RU" sz="1800" dirty="0" smtClean="0">
                <a:solidFill>
                  <a:schemeClr val="tx1"/>
                </a:solidFill>
                <a:latin typeface="Calibri"/>
                <a:cs typeface="Calibri"/>
              </a:rPr>
              <a:t>Соблюдение </a:t>
            </a:r>
            <a:r>
              <a:rPr lang="ru-RU" sz="1800" dirty="0">
                <a:solidFill>
                  <a:schemeClr val="tx1"/>
                </a:solidFill>
                <a:latin typeface="Calibri"/>
                <a:cs typeface="Calibri"/>
              </a:rPr>
              <a:t>правовых норм</a:t>
            </a:r>
            <a:endParaRPr lang="en-GB" sz="1800" baseline="0" noProof="0" dirty="0" smtClean="0">
              <a:solidFill>
                <a:schemeClr val="tx1"/>
              </a:solidFill>
              <a:latin typeface="Calibri"/>
              <a:cs typeface="Calibri"/>
            </a:endParaRPr>
          </a:p>
          <a:p>
            <a:pPr lvl="1"/>
            <a:r>
              <a:rPr lang="en-GB" b="1" dirty="0" smtClean="0">
                <a:solidFill>
                  <a:schemeClr val="tx2"/>
                </a:solidFill>
                <a:latin typeface="Calibri"/>
                <a:cs typeface="Calibri"/>
              </a:rPr>
              <a:t>SMEs</a:t>
            </a:r>
            <a:r>
              <a:rPr lang="ru-RU" b="1" dirty="0" smtClean="0">
                <a:solidFill>
                  <a:schemeClr val="tx2"/>
                </a:solidFill>
                <a:latin typeface="Calibri"/>
                <a:cs typeface="Calibri"/>
              </a:rPr>
              <a:t> (малый и средний бизнес)</a:t>
            </a:r>
            <a:endParaRPr lang="en-GB" b="1" dirty="0">
              <a:solidFill>
                <a:schemeClr val="tx2"/>
              </a:solidFill>
              <a:latin typeface="Calibri"/>
              <a:cs typeface="Calibri"/>
            </a:endParaRPr>
          </a:p>
          <a:p>
            <a:pPr lvl="2"/>
            <a:r>
              <a:rPr lang="ru-RU" sz="1800" dirty="0" smtClean="0">
                <a:solidFill>
                  <a:schemeClr val="tx1"/>
                </a:solidFill>
                <a:latin typeface="Calibri"/>
                <a:cs typeface="Calibri"/>
              </a:rPr>
              <a:t>Безопасные </a:t>
            </a:r>
            <a:r>
              <a:rPr lang="ru-RU" sz="1800" dirty="0">
                <a:solidFill>
                  <a:schemeClr val="tx1"/>
                </a:solidFill>
                <a:latin typeface="Calibri"/>
                <a:cs typeface="Calibri"/>
              </a:rPr>
              <a:t>инвестиции (например, </a:t>
            </a:r>
            <a:r>
              <a:rPr lang="ru-RU" sz="1800" dirty="0" smtClean="0">
                <a:solidFill>
                  <a:schemeClr val="tx1"/>
                </a:solidFill>
                <a:latin typeface="Calibri"/>
                <a:cs typeface="Calibri"/>
              </a:rPr>
              <a:t>гарантированный возврат)</a:t>
            </a:r>
            <a:endParaRPr lang="ru-RU" sz="1800" dirty="0">
              <a:solidFill>
                <a:schemeClr val="tx1"/>
              </a:solidFill>
              <a:latin typeface="Calibri"/>
              <a:cs typeface="Calibri"/>
            </a:endParaRPr>
          </a:p>
          <a:p>
            <a:pPr lvl="2"/>
            <a:r>
              <a:rPr lang="ru-RU" sz="1800" dirty="0">
                <a:solidFill>
                  <a:schemeClr val="tx1"/>
                </a:solidFill>
                <a:latin typeface="Calibri"/>
                <a:cs typeface="Calibri"/>
              </a:rPr>
              <a:t>Финансовые или налоговые стимулы</a:t>
            </a:r>
          </a:p>
          <a:p>
            <a:pPr lvl="2"/>
            <a:r>
              <a:rPr lang="ru-RU" sz="1800" dirty="0" smtClean="0">
                <a:solidFill>
                  <a:schemeClr val="tx1"/>
                </a:solidFill>
                <a:latin typeface="Calibri"/>
                <a:cs typeface="Calibri"/>
              </a:rPr>
              <a:t>Соблюдение </a:t>
            </a:r>
            <a:r>
              <a:rPr lang="ru-RU" sz="1800" dirty="0">
                <a:solidFill>
                  <a:schemeClr val="tx1"/>
                </a:solidFill>
                <a:latin typeface="Calibri"/>
                <a:cs typeface="Calibri"/>
              </a:rPr>
              <a:t>правовых норм</a:t>
            </a:r>
            <a:endParaRPr lang="en-GB" sz="1800" dirty="0">
              <a:solidFill>
                <a:schemeClr val="tx1"/>
              </a:solidFill>
              <a:latin typeface="Calibri"/>
              <a:cs typeface="Calibri"/>
            </a:endParaRPr>
          </a:p>
          <a:p>
            <a:pPr lvl="1"/>
            <a:r>
              <a:rPr lang="ru-RU" b="1" dirty="0" smtClean="0">
                <a:solidFill>
                  <a:schemeClr val="tx2"/>
                </a:solidFill>
                <a:latin typeface="Calibri"/>
                <a:cs typeface="Calibri"/>
              </a:rPr>
              <a:t>Крупные компании</a:t>
            </a:r>
            <a:endParaRPr lang="en-GB" b="1" dirty="0">
              <a:solidFill>
                <a:schemeClr val="tx2"/>
              </a:solidFill>
              <a:latin typeface="Calibri"/>
              <a:cs typeface="Calibri"/>
            </a:endParaRPr>
          </a:p>
          <a:p>
            <a:pPr lvl="2">
              <a:defRPr/>
            </a:pPr>
            <a:r>
              <a:rPr lang="ru-RU" sz="1800" dirty="0" smtClean="0">
                <a:latin typeface="Calibri"/>
                <a:cs typeface="Calibri"/>
              </a:rPr>
              <a:t>Коммерческие </a:t>
            </a:r>
            <a:r>
              <a:rPr lang="ru-RU" sz="1800" dirty="0">
                <a:latin typeface="Calibri"/>
                <a:cs typeface="Calibri"/>
              </a:rPr>
              <a:t>нормы прибыли на инвестированный капитал</a:t>
            </a:r>
          </a:p>
          <a:p>
            <a:pPr lvl="2">
              <a:defRPr/>
            </a:pPr>
            <a:r>
              <a:rPr lang="ru-RU" sz="1800" dirty="0">
                <a:latin typeface="Calibri"/>
                <a:cs typeface="Calibri"/>
              </a:rPr>
              <a:t>Снижение операционного риска</a:t>
            </a:r>
          </a:p>
          <a:p>
            <a:pPr lvl="2">
              <a:defRPr/>
            </a:pPr>
            <a:r>
              <a:rPr lang="ru-RU" sz="1800" dirty="0" smtClean="0">
                <a:latin typeface="Calibri"/>
                <a:cs typeface="Calibri"/>
              </a:rPr>
              <a:t>Маркетинг, имидж</a:t>
            </a:r>
            <a:endParaRPr lang="ru-RU" sz="1800" dirty="0">
              <a:latin typeface="Calibri"/>
              <a:cs typeface="Calibri"/>
            </a:endParaRPr>
          </a:p>
          <a:p>
            <a:pPr lvl="2">
              <a:defRPr/>
            </a:pPr>
            <a:r>
              <a:rPr lang="ru-RU" sz="1800" dirty="0">
                <a:latin typeface="Calibri"/>
                <a:cs typeface="Calibri"/>
              </a:rPr>
              <a:t>Привлекательный срок окупаемости</a:t>
            </a:r>
          </a:p>
          <a:p>
            <a:pPr lvl="2">
              <a:defRPr/>
            </a:pPr>
            <a:r>
              <a:rPr lang="ru-RU" sz="1800" dirty="0" smtClean="0">
                <a:latin typeface="Calibri"/>
                <a:cs typeface="Calibri"/>
              </a:rPr>
              <a:t>Соблюдение </a:t>
            </a:r>
            <a:r>
              <a:rPr lang="ru-RU" sz="1800" dirty="0">
                <a:latin typeface="Calibri"/>
                <a:cs typeface="Calibri"/>
              </a:rPr>
              <a:t>правовых норм</a:t>
            </a:r>
            <a:endParaRPr lang="en-GB" sz="1800" dirty="0" smtClean="0">
              <a:effectLst/>
              <a:latin typeface="Calibri"/>
              <a:cs typeface="Calibri"/>
            </a:endParaRPr>
          </a:p>
          <a:p>
            <a:pPr lvl="1"/>
            <a:r>
              <a:rPr lang="ru-RU" b="1" dirty="0" smtClean="0">
                <a:solidFill>
                  <a:schemeClr val="tx2"/>
                </a:solidFill>
                <a:latin typeface="Calibri"/>
                <a:cs typeface="Calibri"/>
              </a:rPr>
              <a:t>Финансовый сектор</a:t>
            </a:r>
            <a:r>
              <a:rPr lang="en-GB" b="1" dirty="0" smtClean="0">
                <a:solidFill>
                  <a:schemeClr val="tx2"/>
                </a:solidFill>
                <a:latin typeface="Calibri"/>
                <a:cs typeface="Calibri"/>
              </a:rPr>
              <a:t> (</a:t>
            </a:r>
            <a:r>
              <a:rPr lang="ru-RU" b="1" dirty="0" smtClean="0">
                <a:solidFill>
                  <a:schemeClr val="tx2"/>
                </a:solidFill>
                <a:latin typeface="Calibri"/>
                <a:cs typeface="Calibri"/>
              </a:rPr>
              <a:t>Банки</a:t>
            </a:r>
            <a:r>
              <a:rPr lang="en-GB" b="1" dirty="0" smtClean="0">
                <a:solidFill>
                  <a:schemeClr val="tx2"/>
                </a:solidFill>
                <a:latin typeface="Calibri"/>
                <a:cs typeface="Calibri"/>
              </a:rPr>
              <a:t> </a:t>
            </a:r>
            <a:r>
              <a:rPr lang="en-GB" b="1" dirty="0">
                <a:solidFill>
                  <a:schemeClr val="tx2"/>
                </a:solidFill>
                <a:latin typeface="Calibri"/>
                <a:cs typeface="Calibri"/>
              </a:rPr>
              <a:t>/ </a:t>
            </a:r>
            <a:r>
              <a:rPr lang="ru-RU" b="1" dirty="0" smtClean="0">
                <a:solidFill>
                  <a:schemeClr val="tx2"/>
                </a:solidFill>
                <a:latin typeface="Calibri"/>
                <a:cs typeface="Calibri"/>
              </a:rPr>
              <a:t>страховые компании</a:t>
            </a:r>
            <a:r>
              <a:rPr lang="en-GB" b="1" dirty="0" smtClean="0">
                <a:solidFill>
                  <a:schemeClr val="tx2"/>
                </a:solidFill>
                <a:latin typeface="Calibri"/>
                <a:cs typeface="Calibri"/>
              </a:rPr>
              <a:t> </a:t>
            </a:r>
            <a:r>
              <a:rPr lang="en-GB" b="1" dirty="0">
                <a:solidFill>
                  <a:schemeClr val="tx2"/>
                </a:solidFill>
                <a:latin typeface="Calibri"/>
                <a:cs typeface="Calibri"/>
              </a:rPr>
              <a:t>/ </a:t>
            </a:r>
            <a:r>
              <a:rPr lang="ru-RU" b="1" dirty="0" smtClean="0">
                <a:solidFill>
                  <a:schemeClr val="tx2"/>
                </a:solidFill>
                <a:latin typeface="Calibri"/>
                <a:cs typeface="Calibri"/>
              </a:rPr>
              <a:t>инвестиционные фонды</a:t>
            </a:r>
            <a:r>
              <a:rPr lang="en-GB" b="1" dirty="0" smtClean="0">
                <a:solidFill>
                  <a:schemeClr val="tx2"/>
                </a:solidFill>
                <a:latin typeface="Calibri"/>
                <a:cs typeface="Calibri"/>
              </a:rPr>
              <a:t>)</a:t>
            </a:r>
            <a:endParaRPr lang="en-GB" b="1" dirty="0">
              <a:solidFill>
                <a:schemeClr val="tx2"/>
              </a:solidFill>
              <a:latin typeface="Calibri"/>
              <a:cs typeface="Calibri"/>
            </a:endParaRPr>
          </a:p>
          <a:p>
            <a:pPr lvl="2">
              <a:defRPr/>
            </a:pPr>
            <a:r>
              <a:rPr lang="ru-RU" sz="1800" dirty="0">
                <a:latin typeface="Calibri"/>
                <a:cs typeface="Calibri"/>
              </a:rPr>
              <a:t>Коммерческие нормы прибыли на инвестированный капитал</a:t>
            </a:r>
          </a:p>
          <a:p>
            <a:pPr lvl="2"/>
            <a:r>
              <a:rPr lang="ru-RU" sz="1800" dirty="0">
                <a:solidFill>
                  <a:schemeClr val="tx1"/>
                </a:solidFill>
                <a:latin typeface="Calibri"/>
                <a:cs typeface="Calibri"/>
              </a:rPr>
              <a:t>"Безопасные" инвестиции (например, снизить операционные или финансовые </a:t>
            </a:r>
            <a:r>
              <a:rPr lang="ru-RU" sz="1800" dirty="0" smtClean="0">
                <a:solidFill>
                  <a:schemeClr val="tx1"/>
                </a:solidFill>
                <a:latin typeface="Calibri"/>
                <a:cs typeface="Calibri"/>
              </a:rPr>
              <a:t>риски)</a:t>
            </a:r>
            <a:endParaRPr lang="en-GB" sz="1800" dirty="0">
              <a:solidFill>
                <a:schemeClr val="tx1"/>
              </a:solidFill>
              <a:latin typeface="Calibri"/>
              <a:cs typeface="Calibri"/>
            </a:endParaRPr>
          </a:p>
          <a:p>
            <a:pPr lvl="2">
              <a:defRPr/>
            </a:pPr>
            <a:r>
              <a:rPr lang="ru-RU" sz="1800" dirty="0">
                <a:latin typeface="Calibri"/>
                <a:cs typeface="Calibri"/>
              </a:rPr>
              <a:t>Маркетинг, имидж</a:t>
            </a:r>
          </a:p>
          <a:p>
            <a:pPr lvl="1"/>
            <a:endParaRPr lang="en-GB" sz="2200" noProof="0" dirty="0" smtClean="0">
              <a:solidFill>
                <a:schemeClr val="tx1"/>
              </a:solidFill>
              <a:latin typeface="Calibri"/>
              <a:cs typeface="Calibri"/>
            </a:endParaRPr>
          </a:p>
          <a:p>
            <a:pPr lvl="1"/>
            <a:endParaRPr lang="en-GB" sz="2200" noProof="0" dirty="0" smtClean="0">
              <a:solidFill>
                <a:schemeClr val="tx1"/>
              </a:solidFill>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3. </a:t>
            </a:r>
            <a:r>
              <a:rPr lang="ru-RU" b="1" dirty="0">
                <a:latin typeface="Calibri"/>
                <a:cs typeface="Calibri"/>
              </a:rPr>
              <a:t>Перспектива частного </a:t>
            </a:r>
            <a:r>
              <a:rPr lang="ru-RU" b="1" dirty="0" smtClean="0">
                <a:latin typeface="Calibri"/>
                <a:cs typeface="Calibri"/>
              </a:rPr>
              <a:t>сектора</a:t>
            </a:r>
            <a:r>
              <a:rPr lang="en-GB" b="1" dirty="0" smtClean="0">
                <a:solidFill>
                  <a:schemeClr val="accent3">
                    <a:lumMod val="50000"/>
                  </a:schemeClr>
                </a:solidFill>
                <a:latin typeface="Calibri"/>
                <a:cs typeface="Calibri"/>
              </a:rPr>
              <a:t>: </a:t>
            </a:r>
            <a:r>
              <a:rPr lang="ru-RU" b="1" dirty="0" smtClean="0">
                <a:solidFill>
                  <a:schemeClr val="accent3">
                    <a:lumMod val="50000"/>
                  </a:schemeClr>
                </a:solidFill>
                <a:latin typeface="Calibri"/>
                <a:cs typeface="Calibri"/>
              </a:rPr>
              <a:t>Ожидания различных субъектов</a:t>
            </a:r>
            <a:endParaRPr lang="en-GB" b="1" noProof="0" dirty="0">
              <a:latin typeface="Calibri"/>
              <a:cs typeface="Calibri"/>
            </a:endParaRPr>
          </a:p>
        </p:txBody>
      </p:sp>
      <p:sp>
        <p:nvSpPr>
          <p:cNvPr id="5" name="Content Placeholder 3"/>
          <p:cNvSpPr txBox="1">
            <a:spLocks/>
          </p:cNvSpPr>
          <p:nvPr/>
        </p:nvSpPr>
        <p:spPr>
          <a:xfrm>
            <a:off x="5893807" y="6690736"/>
            <a:ext cx="4562946" cy="716143"/>
          </a:xfrm>
          <a:prstGeom prst="roundRect">
            <a:avLst>
              <a:gd name="adj" fmla="val 5909"/>
            </a:avLst>
          </a:prstGeom>
          <a:solidFill>
            <a:schemeClr val="bg1">
              <a:lumMod val="85000"/>
            </a:schemeClr>
          </a:solidFill>
        </p:spPr>
        <p:txBody>
          <a:bodyPr vert="horz" wrap="square" lIns="72000" tIns="36000" rIns="72000" bIns="36000" rtlCol="0">
            <a:spAutoFit/>
          </a:bodyPr>
          <a:lstStyle>
            <a:lvl1pPr marL="269875" indent="-269875" algn="l" defTabSz="521437" rtl="0" eaLnBrk="1" latinLnBrk="0" hangingPunct="1">
              <a:spcBef>
                <a:spcPts val="600"/>
              </a:spcBef>
              <a:spcAft>
                <a:spcPts val="0"/>
              </a:spcAft>
              <a:buClr>
                <a:srgbClr val="9F0014"/>
              </a:buClr>
              <a:buFont typeface="Lucida Grande"/>
              <a:buChar char="•"/>
              <a:defRPr sz="2200" kern="1200">
                <a:solidFill>
                  <a:srgbClr val="4B4B4B"/>
                </a:solidFill>
                <a:latin typeface="DINOT"/>
                <a:ea typeface="+mn-ea"/>
                <a:cs typeface="DINOT"/>
              </a:defRPr>
            </a:lvl1pPr>
            <a:lvl2pPr marL="727075" indent="-273050" algn="l" defTabSz="521437" rtl="0" eaLnBrk="1" latinLnBrk="0" hangingPunct="1">
              <a:spcBef>
                <a:spcPts val="300"/>
              </a:spcBef>
              <a:spcAft>
                <a:spcPts val="300"/>
              </a:spcAft>
              <a:buClr>
                <a:srgbClr val="9F0014"/>
              </a:buClr>
              <a:buFont typeface="Lucida Grande"/>
              <a:buChar char="•"/>
              <a:defRPr sz="2000" kern="1200">
                <a:solidFill>
                  <a:srgbClr val="4B4B4B"/>
                </a:solidFill>
                <a:latin typeface="DINOT"/>
                <a:ea typeface="+mn-ea"/>
                <a:cs typeface="DINOT"/>
              </a:defRPr>
            </a:lvl2pPr>
            <a:lvl3pPr marL="1303592" indent="-260718" algn="l" defTabSz="521437" rtl="0" eaLnBrk="1" latinLnBrk="0" hangingPunct="1">
              <a:spcBef>
                <a:spcPts val="300"/>
              </a:spcBef>
              <a:buFont typeface="Arial"/>
              <a:buChar char="•"/>
              <a:defRPr sz="1600" kern="1200">
                <a:solidFill>
                  <a:srgbClr val="4B4B4B"/>
                </a:solidFill>
                <a:latin typeface="DINOT"/>
                <a:ea typeface="+mn-ea"/>
                <a:cs typeface="DINOT"/>
              </a:defRPr>
            </a:lvl3pPr>
            <a:lvl4pPr marL="1825028" indent="-260718" algn="l" defTabSz="521437" rtl="0" eaLnBrk="1" latinLnBrk="0" hangingPunct="1">
              <a:spcBef>
                <a:spcPct val="20000"/>
              </a:spcBef>
              <a:buFont typeface="Arial"/>
              <a:buChar char="–"/>
              <a:defRPr sz="2200" kern="1200">
                <a:solidFill>
                  <a:srgbClr val="4B4B4B"/>
                </a:solidFill>
                <a:latin typeface="DINOT"/>
                <a:ea typeface="+mn-ea"/>
                <a:cs typeface="DINOT"/>
              </a:defRPr>
            </a:lvl4pPr>
            <a:lvl5pPr marL="2346465" indent="-260718" algn="l" defTabSz="521437" rtl="0" eaLnBrk="1" latinLnBrk="0" hangingPunct="1">
              <a:spcBef>
                <a:spcPct val="20000"/>
              </a:spcBef>
              <a:buFont typeface="Arial"/>
              <a:buChar char="»"/>
              <a:defRPr sz="2200" kern="1200">
                <a:solidFill>
                  <a:srgbClr val="4B4B4B"/>
                </a:solidFill>
                <a:latin typeface="DINOT"/>
                <a:ea typeface="+mn-ea"/>
                <a:cs typeface="DINO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Lucida Grande"/>
              <a:buNone/>
            </a:pPr>
            <a:r>
              <a:rPr lang="ru-RU" sz="2000" b="1" dirty="0" smtClean="0">
                <a:solidFill>
                  <a:schemeClr val="tx2"/>
                </a:solidFill>
                <a:latin typeface="Calibri"/>
                <a:cs typeface="Calibri"/>
              </a:rPr>
              <a:t>Существующие трудности</a:t>
            </a:r>
            <a:r>
              <a:rPr lang="en-GB" sz="2000" b="1" dirty="0" smtClean="0">
                <a:solidFill>
                  <a:schemeClr val="tx2"/>
                </a:solidFill>
                <a:latin typeface="Calibri"/>
                <a:cs typeface="Calibri"/>
              </a:rPr>
              <a:t>/</a:t>
            </a:r>
            <a:r>
              <a:rPr lang="ru-RU" sz="2000" b="1" dirty="0" smtClean="0">
                <a:solidFill>
                  <a:schemeClr val="tx2"/>
                </a:solidFill>
                <a:latin typeface="Calibri"/>
                <a:cs typeface="Calibri"/>
              </a:rPr>
              <a:t>барьеры</a:t>
            </a:r>
            <a:r>
              <a:rPr lang="en-GB" sz="2000" b="1" dirty="0" smtClean="0">
                <a:solidFill>
                  <a:schemeClr val="tx2"/>
                </a:solidFill>
                <a:latin typeface="Calibri"/>
                <a:cs typeface="Calibri"/>
              </a:rPr>
              <a:t>:</a:t>
            </a:r>
          </a:p>
          <a:p>
            <a:pPr marL="454025" lvl="1"/>
            <a:r>
              <a:rPr lang="ru-RU" sz="1800" dirty="0" smtClean="0">
                <a:solidFill>
                  <a:schemeClr val="tx1"/>
                </a:solidFill>
                <a:latin typeface="Calibri"/>
                <a:cs typeface="Calibri"/>
              </a:rPr>
              <a:t>Запишите на </a:t>
            </a:r>
            <a:r>
              <a:rPr lang="ru-RU" sz="1800" dirty="0" err="1" smtClean="0">
                <a:solidFill>
                  <a:schemeClr val="tx1"/>
                </a:solidFill>
                <a:latin typeface="Calibri"/>
                <a:cs typeface="Calibri"/>
              </a:rPr>
              <a:t>флипчарте</a:t>
            </a:r>
            <a:endParaRPr lang="en-GB" sz="1800" dirty="0" smtClean="0">
              <a:solidFill>
                <a:schemeClr val="tx1"/>
              </a:solidFill>
              <a:latin typeface="Calibri"/>
              <a:cs typeface="Calibri"/>
            </a:endParaRPr>
          </a:p>
        </p:txBody>
      </p:sp>
    </p:spTree>
    <p:extLst>
      <p:ext uri="{BB962C8B-B14F-4D97-AF65-F5344CB8AC3E}">
        <p14:creationId xmlns:p14="http://schemas.microsoft.com/office/powerpoint/2010/main" val="4197798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GB" b="1" dirty="0" smtClean="0">
                <a:solidFill>
                  <a:schemeClr val="accent3">
                    <a:lumMod val="50000"/>
                  </a:schemeClr>
                </a:solidFill>
                <a:latin typeface="Calibri"/>
                <a:cs typeface="Calibri"/>
              </a:rPr>
              <a:t>3. </a:t>
            </a:r>
            <a:r>
              <a:rPr lang="ru-RU" b="1" dirty="0" smtClean="0">
                <a:solidFill>
                  <a:schemeClr val="accent3">
                    <a:lumMod val="50000"/>
                  </a:schemeClr>
                </a:solidFill>
                <a:latin typeface="Calibri"/>
                <a:cs typeface="Calibri"/>
              </a:rPr>
              <a:t>Кратко</a:t>
            </a:r>
            <a:endParaRPr lang="en-GB" b="1" dirty="0">
              <a:latin typeface="Calibri"/>
              <a:cs typeface="Calibri"/>
            </a:endParaRPr>
          </a:p>
        </p:txBody>
      </p:sp>
      <p:sp>
        <p:nvSpPr>
          <p:cNvPr id="5" name="Textplatzhalter 4"/>
          <p:cNvSpPr>
            <a:spLocks noGrp="1"/>
          </p:cNvSpPr>
          <p:nvPr>
            <p:ph type="body" sz="quarter" idx="4294967295"/>
          </p:nvPr>
        </p:nvSpPr>
        <p:spPr>
          <a:xfrm>
            <a:off x="534431" y="1089565"/>
            <a:ext cx="9653287" cy="923330"/>
          </a:xfrm>
        </p:spPr>
        <p:txBody>
          <a:bodyPr wrap="square">
            <a:spAutoFit/>
          </a:bodyPr>
          <a:lstStyle/>
          <a:p>
            <a:pPr marL="0" indent="0">
              <a:buNone/>
            </a:pPr>
            <a:r>
              <a:rPr lang="ru-RU" sz="2000" dirty="0" smtClean="0">
                <a:solidFill>
                  <a:srgbClr val="9F0014"/>
                </a:solidFill>
                <a:latin typeface="Calibri"/>
                <a:cs typeface="Calibri"/>
              </a:rPr>
              <a:t>Частные </a:t>
            </a:r>
            <a:r>
              <a:rPr lang="ru-RU" sz="2000" dirty="0">
                <a:solidFill>
                  <a:srgbClr val="9F0014"/>
                </a:solidFill>
                <a:latin typeface="Calibri"/>
                <a:cs typeface="Calibri"/>
              </a:rPr>
              <a:t>субъекты </a:t>
            </a:r>
            <a:r>
              <a:rPr lang="ru-RU" sz="2000" dirty="0" smtClean="0">
                <a:solidFill>
                  <a:srgbClr val="9F0014"/>
                </a:solidFill>
                <a:latin typeface="Calibri"/>
                <a:cs typeface="Calibri"/>
              </a:rPr>
              <a:t>основывают их инвестиционные решения на индивидуальном наборе </a:t>
            </a:r>
            <a:r>
              <a:rPr lang="ru-RU" sz="2000" dirty="0">
                <a:solidFill>
                  <a:srgbClr val="9F0014"/>
                </a:solidFill>
                <a:latin typeface="Calibri"/>
                <a:cs typeface="Calibri"/>
              </a:rPr>
              <a:t>критериев. На основании </a:t>
            </a:r>
            <a:r>
              <a:rPr lang="ru-RU" sz="2000" dirty="0" smtClean="0">
                <a:solidFill>
                  <a:srgbClr val="9F0014"/>
                </a:solidFill>
                <a:latin typeface="Calibri"/>
                <a:cs typeface="Calibri"/>
              </a:rPr>
              <a:t>этих критериев, </a:t>
            </a:r>
            <a:r>
              <a:rPr lang="ru-RU" sz="2000" dirty="0">
                <a:solidFill>
                  <a:srgbClr val="9F0014"/>
                </a:solidFill>
                <a:latin typeface="Calibri"/>
                <a:cs typeface="Calibri"/>
              </a:rPr>
              <a:t>отдача, </a:t>
            </a:r>
            <a:r>
              <a:rPr lang="ru-RU" sz="2000" dirty="0" smtClean="0">
                <a:solidFill>
                  <a:srgbClr val="9F0014"/>
                </a:solidFill>
                <a:latin typeface="Calibri"/>
                <a:cs typeface="Calibri"/>
              </a:rPr>
              <a:t>должн</a:t>
            </a:r>
            <a:r>
              <a:rPr lang="ru-RU" sz="2000" dirty="0">
                <a:solidFill>
                  <a:srgbClr val="9F0014"/>
                </a:solidFill>
                <a:latin typeface="Calibri"/>
                <a:cs typeface="Calibri"/>
              </a:rPr>
              <a:t>а</a:t>
            </a:r>
            <a:r>
              <a:rPr lang="ru-RU" sz="2000" dirty="0" smtClean="0">
                <a:solidFill>
                  <a:srgbClr val="9F0014"/>
                </a:solidFill>
                <a:latin typeface="Calibri"/>
                <a:cs typeface="Calibri"/>
              </a:rPr>
              <a:t> превышать стоимость вложений:</a:t>
            </a:r>
            <a:endParaRPr lang="en-CA" sz="2000" dirty="0">
              <a:solidFill>
                <a:srgbClr val="9F0014"/>
              </a:solidFill>
              <a:latin typeface="Calibri"/>
              <a:cs typeface="Calibri"/>
            </a:endParaRPr>
          </a:p>
        </p:txBody>
      </p:sp>
      <p:graphicFrame>
        <p:nvGraphicFramePr>
          <p:cNvPr id="3" name="Diagramm 2"/>
          <p:cNvGraphicFramePr/>
          <p:nvPr>
            <p:extLst>
              <p:ext uri="{D42A27DB-BD31-4B8C-83A1-F6EECF244321}">
                <p14:modId xmlns:p14="http://schemas.microsoft.com/office/powerpoint/2010/main" val="458129530"/>
              </p:ext>
            </p:extLst>
          </p:nvPr>
        </p:nvGraphicFramePr>
        <p:xfrm>
          <a:off x="-1994944" y="2012895"/>
          <a:ext cx="9629537" cy="4715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leichschenkliges Dreieck 1"/>
          <p:cNvSpPr/>
          <p:nvPr/>
        </p:nvSpPr>
        <p:spPr>
          <a:xfrm rot="5400000">
            <a:off x="4215747" y="4435712"/>
            <a:ext cx="2410691" cy="368135"/>
          </a:xfrm>
          <a:prstGeom prst="triangl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en-US" sz="2200">
              <a:latin typeface="DINOT-Bold"/>
              <a:cs typeface="DINOT-Bold"/>
            </a:endParaRPr>
          </a:p>
        </p:txBody>
      </p:sp>
      <p:sp>
        <p:nvSpPr>
          <p:cNvPr id="6" name="Textplatzhalter 4"/>
          <p:cNvSpPr txBox="1">
            <a:spLocks/>
          </p:cNvSpPr>
          <p:nvPr/>
        </p:nvSpPr>
        <p:spPr>
          <a:xfrm>
            <a:off x="5769477" y="3096285"/>
            <a:ext cx="4176000" cy="3046988"/>
          </a:xfrm>
          <a:prstGeom prst="rect">
            <a:avLst/>
          </a:prstGeom>
        </p:spPr>
        <p:txBody>
          <a:bodyPr vert="horz" wrap="square" lIns="0" tIns="0" rIns="0" bIns="0" rtlCol="0">
            <a:spAutoFit/>
          </a:bodyPr>
          <a:lstStyle>
            <a:lvl1pPr marL="269875" indent="-269875" algn="l" defTabSz="521437" rtl="0" eaLnBrk="1" latinLnBrk="0" hangingPunct="1">
              <a:spcBef>
                <a:spcPts val="1200"/>
              </a:spcBef>
              <a:spcAft>
                <a:spcPts val="300"/>
              </a:spcAft>
              <a:buClr>
                <a:srgbClr val="9F0014"/>
              </a:buClr>
              <a:buFont typeface="Lucida Grande"/>
              <a:buChar char="•"/>
              <a:defRPr sz="2200" kern="1200">
                <a:solidFill>
                  <a:srgbClr val="4B4B4B"/>
                </a:solidFill>
                <a:latin typeface="DINOT"/>
                <a:ea typeface="+mn-ea"/>
                <a:cs typeface="DINOT"/>
              </a:defRPr>
            </a:lvl1pPr>
            <a:lvl2pPr marL="727075" indent="-273050" algn="l" defTabSz="521437" rtl="0" eaLnBrk="1" latinLnBrk="0" hangingPunct="1">
              <a:spcBef>
                <a:spcPts val="300"/>
              </a:spcBef>
              <a:spcAft>
                <a:spcPts val="600"/>
              </a:spcAft>
              <a:buClr>
                <a:srgbClr val="9F0014"/>
              </a:buClr>
              <a:buFont typeface="Lucida Grande"/>
              <a:buChar char="•"/>
              <a:defRPr sz="2000" kern="1200">
                <a:solidFill>
                  <a:srgbClr val="4B4B4B"/>
                </a:solidFill>
                <a:latin typeface="DINOT"/>
                <a:ea typeface="+mn-ea"/>
                <a:cs typeface="DINOT"/>
              </a:defRPr>
            </a:lvl2pPr>
            <a:lvl3pPr marL="1303592" indent="-260718" algn="l" defTabSz="521437" rtl="0" eaLnBrk="1" latinLnBrk="0" hangingPunct="1">
              <a:spcBef>
                <a:spcPct val="20000"/>
              </a:spcBef>
              <a:buFont typeface="Arial"/>
              <a:buChar char="•"/>
              <a:defRPr sz="2200" kern="1200">
                <a:solidFill>
                  <a:srgbClr val="4B4B4B"/>
                </a:solidFill>
                <a:latin typeface="DINOT"/>
                <a:ea typeface="+mn-ea"/>
                <a:cs typeface="DINOT"/>
              </a:defRPr>
            </a:lvl3pPr>
            <a:lvl4pPr marL="1825028" indent="-260718" algn="l" defTabSz="521437" rtl="0" eaLnBrk="1" latinLnBrk="0" hangingPunct="1">
              <a:spcBef>
                <a:spcPct val="20000"/>
              </a:spcBef>
              <a:buFont typeface="Arial"/>
              <a:buChar char="–"/>
              <a:defRPr sz="2200" kern="1200">
                <a:solidFill>
                  <a:srgbClr val="4B4B4B"/>
                </a:solidFill>
                <a:latin typeface="DINOT"/>
                <a:ea typeface="+mn-ea"/>
                <a:cs typeface="DINOT"/>
              </a:defRPr>
            </a:lvl4pPr>
            <a:lvl5pPr marL="2346465" indent="-260718" algn="l" defTabSz="521437" rtl="0" eaLnBrk="1" latinLnBrk="0" hangingPunct="1">
              <a:spcBef>
                <a:spcPct val="20000"/>
              </a:spcBef>
              <a:buFont typeface="Arial"/>
              <a:buChar char="»"/>
              <a:defRPr sz="2200" kern="1200">
                <a:solidFill>
                  <a:srgbClr val="4B4B4B"/>
                </a:solidFill>
                <a:latin typeface="DINOT"/>
                <a:ea typeface="+mn-ea"/>
                <a:cs typeface="DINO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r>
              <a:rPr lang="ru-RU" dirty="0" smtClean="0">
                <a:solidFill>
                  <a:schemeClr val="accent1"/>
                </a:solidFill>
                <a:latin typeface="Calibri"/>
                <a:cs typeface="Calibri"/>
              </a:rPr>
              <a:t>Роль </a:t>
            </a:r>
            <a:r>
              <a:rPr lang="ru-RU" dirty="0">
                <a:solidFill>
                  <a:schemeClr val="accent1"/>
                </a:solidFill>
                <a:latin typeface="Calibri"/>
                <a:cs typeface="Calibri"/>
              </a:rPr>
              <a:t>государственной политики </a:t>
            </a:r>
            <a:r>
              <a:rPr lang="ru-RU" dirty="0" smtClean="0">
                <a:solidFill>
                  <a:schemeClr val="accent1"/>
                </a:solidFill>
                <a:latin typeface="Calibri"/>
                <a:cs typeface="Calibri"/>
              </a:rPr>
              <a:t>это </a:t>
            </a:r>
            <a:r>
              <a:rPr lang="ru-RU" dirty="0">
                <a:solidFill>
                  <a:schemeClr val="accent1"/>
                </a:solidFill>
                <a:latin typeface="Calibri"/>
                <a:cs typeface="Calibri"/>
              </a:rPr>
              <a:t>создание благоприятных условий для </a:t>
            </a:r>
            <a:r>
              <a:rPr lang="ru-RU" dirty="0" smtClean="0">
                <a:solidFill>
                  <a:schemeClr val="accent1"/>
                </a:solidFill>
                <a:latin typeface="Calibri"/>
                <a:cs typeface="Calibri"/>
              </a:rPr>
              <a:t>положительных инвестиционных </a:t>
            </a:r>
            <a:r>
              <a:rPr lang="ru-RU" dirty="0">
                <a:solidFill>
                  <a:schemeClr val="accent1"/>
                </a:solidFill>
                <a:latin typeface="Calibri"/>
                <a:cs typeface="Calibri"/>
              </a:rPr>
              <a:t>решений, </a:t>
            </a:r>
            <a:r>
              <a:rPr lang="ru-RU" dirty="0" smtClean="0">
                <a:solidFill>
                  <a:schemeClr val="accent1"/>
                </a:solidFill>
                <a:latin typeface="Calibri"/>
                <a:cs typeface="Calibri"/>
              </a:rPr>
              <a:t>разработка и предоставление информации </a:t>
            </a:r>
            <a:r>
              <a:rPr lang="ru-RU" dirty="0">
                <a:solidFill>
                  <a:schemeClr val="accent1"/>
                </a:solidFill>
                <a:latin typeface="Calibri"/>
                <a:cs typeface="Calibri"/>
              </a:rPr>
              <a:t>о рыночных возможностях и </a:t>
            </a:r>
            <a:r>
              <a:rPr lang="ru-RU" dirty="0" smtClean="0">
                <a:solidFill>
                  <a:schemeClr val="accent1"/>
                </a:solidFill>
                <a:latin typeface="Calibri"/>
                <a:cs typeface="Calibri"/>
              </a:rPr>
              <a:t>о том, как </a:t>
            </a:r>
            <a:r>
              <a:rPr lang="ru-RU" dirty="0">
                <a:solidFill>
                  <a:schemeClr val="accent1"/>
                </a:solidFill>
                <a:latin typeface="Calibri"/>
                <a:cs typeface="Calibri"/>
              </a:rPr>
              <a:t>получить </a:t>
            </a:r>
            <a:r>
              <a:rPr lang="ru-RU" dirty="0" smtClean="0">
                <a:solidFill>
                  <a:schemeClr val="accent1"/>
                </a:solidFill>
                <a:latin typeface="Calibri"/>
                <a:cs typeface="Calibri"/>
              </a:rPr>
              <a:t>к ним доступ с помощью государства</a:t>
            </a:r>
            <a:endParaRPr lang="en-CA" dirty="0">
              <a:solidFill>
                <a:schemeClr val="accent1"/>
              </a:solidFill>
              <a:latin typeface="Calibri"/>
              <a:cs typeface="Calibri"/>
            </a:endParaRPr>
          </a:p>
        </p:txBody>
      </p:sp>
    </p:spTree>
    <p:extLst>
      <p:ext uri="{BB962C8B-B14F-4D97-AF65-F5344CB8AC3E}">
        <p14:creationId xmlns:p14="http://schemas.microsoft.com/office/powerpoint/2010/main" val="1143307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b="1" dirty="0" smtClean="0">
                <a:latin typeface="Calibri"/>
                <a:cs typeface="Calibri"/>
              </a:rPr>
              <a:t>4. </a:t>
            </a:r>
            <a:r>
              <a:rPr lang="ru-RU" b="1" dirty="0" smtClean="0">
                <a:latin typeface="Calibri"/>
                <a:cs typeface="Calibri"/>
              </a:rPr>
              <a:t>Помощь в привлечении частного сектора</a:t>
            </a:r>
            <a:endParaRPr lang="en-CA" b="1" dirty="0">
              <a:latin typeface="Calibri"/>
              <a:cs typeface="Calibri"/>
            </a:endParaRPr>
          </a:p>
        </p:txBody>
      </p:sp>
      <p:graphicFrame>
        <p:nvGraphicFramePr>
          <p:cNvPr id="3" name="Tabelle 2"/>
          <p:cNvGraphicFramePr>
            <a:graphicFrameLocks noGrp="1"/>
          </p:cNvGraphicFramePr>
          <p:nvPr>
            <p:extLst>
              <p:ext uri="{D42A27DB-BD31-4B8C-83A1-F6EECF244321}">
                <p14:modId xmlns:p14="http://schemas.microsoft.com/office/powerpoint/2010/main" val="727153420"/>
              </p:ext>
            </p:extLst>
          </p:nvPr>
        </p:nvGraphicFramePr>
        <p:xfrm>
          <a:off x="534429" y="1222439"/>
          <a:ext cx="9562820" cy="6257040"/>
        </p:xfrm>
        <a:graphic>
          <a:graphicData uri="http://schemas.openxmlformats.org/drawingml/2006/table">
            <a:tbl>
              <a:tblPr firstRow="1" bandRow="1">
                <a:tableStyleId>{5C22544A-7EE6-4342-B048-85BDC9FD1C3A}</a:tableStyleId>
              </a:tblPr>
              <a:tblGrid>
                <a:gridCol w="1912564"/>
                <a:gridCol w="1912564"/>
                <a:gridCol w="1912564"/>
                <a:gridCol w="1912564"/>
                <a:gridCol w="1912564"/>
              </a:tblGrid>
              <a:tr h="696198">
                <a:tc>
                  <a:txBody>
                    <a:bodyPr/>
                    <a:lstStyle/>
                    <a:p>
                      <a:endParaRPr lang="en-CA" dirty="0"/>
                    </a:p>
                  </a:txBody>
                  <a:tcPr/>
                </a:tc>
                <a:tc>
                  <a:txBody>
                    <a:bodyPr/>
                    <a:lstStyle/>
                    <a:p>
                      <a:r>
                        <a:rPr lang="ru-RU" dirty="0" err="1" smtClean="0"/>
                        <a:t>Возобновля-емая</a:t>
                      </a:r>
                      <a:r>
                        <a:rPr lang="ru-RU" dirty="0" smtClean="0"/>
                        <a:t> энергия</a:t>
                      </a:r>
                      <a:endParaRPr lang="en-CA" dirty="0"/>
                    </a:p>
                  </a:txBody>
                  <a:tcPr/>
                </a:tc>
                <a:tc>
                  <a:txBody>
                    <a:bodyPr/>
                    <a:lstStyle/>
                    <a:p>
                      <a:r>
                        <a:rPr lang="ru-RU" dirty="0" err="1" smtClean="0"/>
                        <a:t>Энергоэффективность</a:t>
                      </a:r>
                      <a:endParaRPr lang="en-CA" dirty="0"/>
                    </a:p>
                  </a:txBody>
                  <a:tcPr/>
                </a:tc>
                <a:tc>
                  <a:txBody>
                    <a:bodyPr/>
                    <a:lstStyle/>
                    <a:p>
                      <a:r>
                        <a:rPr lang="ru-RU" dirty="0" smtClean="0"/>
                        <a:t>Адаптация</a:t>
                      </a:r>
                      <a:endParaRPr lang="en-CA" dirty="0"/>
                    </a:p>
                  </a:txBody>
                  <a:tcPr/>
                </a:tc>
                <a:tc>
                  <a:txBody>
                    <a:bodyPr/>
                    <a:lstStyle/>
                    <a:p>
                      <a:r>
                        <a:rPr lang="en-CA" dirty="0" smtClean="0"/>
                        <a:t>(</a:t>
                      </a:r>
                      <a:r>
                        <a:rPr lang="ru-RU" dirty="0" smtClean="0"/>
                        <a:t>Транспорт-</a:t>
                      </a:r>
                      <a:r>
                        <a:rPr lang="ru-RU" dirty="0" err="1" smtClean="0"/>
                        <a:t>ный</a:t>
                      </a:r>
                      <a:r>
                        <a:rPr lang="ru-RU" dirty="0" smtClean="0"/>
                        <a:t> сектор</a:t>
                      </a:r>
                      <a:r>
                        <a:rPr lang="en-CA" dirty="0" smtClean="0"/>
                        <a:t>)</a:t>
                      </a:r>
                      <a:endParaRPr lang="en-CA" dirty="0"/>
                    </a:p>
                  </a:txBody>
                  <a:tcPr/>
                </a:tc>
              </a:tr>
              <a:tr h="1578360">
                <a:tc>
                  <a:txBody>
                    <a:bodyPr/>
                    <a:lstStyle/>
                    <a:p>
                      <a:r>
                        <a:rPr lang="ru-RU" sz="1900" dirty="0" err="1" smtClean="0"/>
                        <a:t>Стимулирова-ние</a:t>
                      </a:r>
                      <a:r>
                        <a:rPr lang="ru-RU" sz="1900" dirty="0" smtClean="0"/>
                        <a:t> политики</a:t>
                      </a:r>
                      <a:endParaRPr lang="en-CA" sz="1900" dirty="0"/>
                    </a:p>
                  </a:txBody>
                  <a:tcPr/>
                </a:tc>
                <a:tc gridSpan="4">
                  <a:txBody>
                    <a:bodyPr/>
                    <a:lstStyle/>
                    <a:p>
                      <a:r>
                        <a:rPr lang="ru-RU" sz="1900" baseline="0" dirty="0" smtClean="0"/>
                        <a:t>Какая поддерживающая политика существуют?</a:t>
                      </a:r>
                    </a:p>
                    <a:p>
                      <a:r>
                        <a:rPr lang="ru-RU" sz="1900" baseline="0" dirty="0" smtClean="0"/>
                        <a:t>Насколько она надежна?</a:t>
                      </a:r>
                    </a:p>
                    <a:p>
                      <a:r>
                        <a:rPr lang="ru-RU" sz="1900" baseline="0" dirty="0" smtClean="0"/>
                        <a:t>Какие финансовые стимулы присутствуют?</a:t>
                      </a:r>
                    </a:p>
                    <a:p>
                      <a:r>
                        <a:rPr lang="ru-RU" sz="1900" baseline="0" dirty="0" smtClean="0"/>
                        <a:t>Как могут возникнуть политические риски?</a:t>
                      </a:r>
                    </a:p>
                    <a:p>
                      <a:r>
                        <a:rPr lang="ru-RU" sz="1900" baseline="0" dirty="0" smtClean="0"/>
                        <a:t>…</a:t>
                      </a:r>
                      <a:r>
                        <a:rPr lang="en-US" sz="1900" baseline="0" dirty="0" smtClean="0"/>
                        <a:t>?</a:t>
                      </a:r>
                      <a:endParaRPr lang="en-CA" sz="1900" baseline="0" dirty="0" smtClean="0"/>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r>
              <a:tr h="1323537">
                <a:tc>
                  <a:txBody>
                    <a:bodyPr/>
                    <a:lstStyle/>
                    <a:p>
                      <a:r>
                        <a:rPr lang="ru-RU" sz="1900" b="0" i="0" kern="1200" dirty="0" smtClean="0">
                          <a:solidFill>
                            <a:schemeClr val="dk1"/>
                          </a:solidFill>
                          <a:effectLst/>
                          <a:latin typeface="+mn-lt"/>
                          <a:ea typeface="+mn-ea"/>
                          <a:cs typeface="+mn-cs"/>
                        </a:rPr>
                        <a:t>Благоприятные условия для инвестиций</a:t>
                      </a:r>
                      <a:endParaRPr lang="en-CA" sz="1900" dirty="0"/>
                    </a:p>
                  </a:txBody>
                  <a:tcPr/>
                </a:tc>
                <a:tc gridSpan="4">
                  <a:txBody>
                    <a:bodyPr/>
                    <a:lstStyle/>
                    <a:p>
                      <a:r>
                        <a:rPr lang="ru-RU" sz="1900" baseline="0" dirty="0" smtClean="0"/>
                        <a:t>Общий инвестиционный климат для инвестиций частного сектора?</a:t>
                      </a:r>
                    </a:p>
                    <a:p>
                      <a:r>
                        <a:rPr lang="ru-RU" sz="1900" baseline="0" dirty="0" smtClean="0"/>
                        <a:t>Какие специфические для страны риски существуют (например, валюта, страна, экономика)?</a:t>
                      </a:r>
                    </a:p>
                    <a:p>
                      <a:r>
                        <a:rPr lang="ru-RU" sz="1900" baseline="0" dirty="0" smtClean="0"/>
                        <a:t>Могут ли конкретные активы (например, электростанции) быть переданы в частную собственность?</a:t>
                      </a:r>
                    </a:p>
                    <a:p>
                      <a:r>
                        <a:rPr lang="ru-RU" sz="1900" baseline="0" dirty="0" smtClean="0"/>
                        <a:t>Каковы рыночные условия?</a:t>
                      </a:r>
                      <a:endParaRPr lang="en-CA" sz="1900" baseline="0" dirty="0" smtClean="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r h="1451244">
                <a:tc>
                  <a:txBody>
                    <a:bodyPr/>
                    <a:lstStyle/>
                    <a:p>
                      <a:r>
                        <a:rPr lang="ru-RU" sz="1900" dirty="0" smtClean="0"/>
                        <a:t>Модели </a:t>
                      </a:r>
                      <a:r>
                        <a:rPr lang="ru-RU" sz="1900" dirty="0" err="1" smtClean="0"/>
                        <a:t>финансирова-ния</a:t>
                      </a:r>
                      <a:r>
                        <a:rPr lang="en-CA" sz="1900" dirty="0" smtClean="0"/>
                        <a:t>/</a:t>
                      </a:r>
                      <a:r>
                        <a:rPr lang="ru-RU" sz="1900" dirty="0" err="1" smtClean="0"/>
                        <a:t>сотрудни-чества</a:t>
                      </a:r>
                      <a:endParaRPr lang="en-CA" sz="1900" dirty="0"/>
                    </a:p>
                  </a:txBody>
                  <a:tcPr/>
                </a:tc>
                <a:tc gridSpan="4">
                  <a:txBody>
                    <a:bodyPr/>
                    <a:lstStyle/>
                    <a:p>
                      <a:r>
                        <a:rPr lang="ru-RU" sz="1900" dirty="0" smtClean="0"/>
                        <a:t>Какие варианты финансирования имеются и осуществимы (например, венчурный капитал, инфраструктурные фонды, пенсионные фонды, банковский долг, ...)?</a:t>
                      </a:r>
                    </a:p>
                    <a:p>
                      <a:r>
                        <a:rPr lang="ru-RU" sz="1900" dirty="0" smtClean="0"/>
                        <a:t>Являются ли активы собственностью государства или частной собственностью?</a:t>
                      </a:r>
                    </a:p>
                    <a:p>
                      <a:r>
                        <a:rPr lang="ru-RU" sz="1900" dirty="0" smtClean="0"/>
                        <a:t>Поддержка инновационных климатических бизнес-моделей: зеленые </a:t>
                      </a:r>
                      <a:r>
                        <a:rPr lang="ru-RU" sz="1900" dirty="0" err="1" smtClean="0"/>
                        <a:t>стартапы</a:t>
                      </a:r>
                      <a:r>
                        <a:rPr lang="ru-RU" sz="1900" dirty="0" smtClean="0"/>
                        <a:t> и </a:t>
                      </a:r>
                      <a:r>
                        <a:rPr lang="en-US" sz="1900" dirty="0" smtClean="0"/>
                        <a:t>SMEs (</a:t>
                      </a:r>
                      <a:r>
                        <a:rPr lang="ru-RU" sz="1900" dirty="0" smtClean="0"/>
                        <a:t>малый</a:t>
                      </a:r>
                      <a:r>
                        <a:rPr lang="ru-RU" sz="1900" baseline="0" dirty="0" smtClean="0"/>
                        <a:t> и средний бизнес)</a:t>
                      </a:r>
                      <a:r>
                        <a:rPr lang="ru-RU" sz="1900" dirty="0" smtClean="0"/>
                        <a:t>?</a:t>
                      </a:r>
                      <a:endParaRPr lang="en-CA" sz="1900"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bl>
          </a:graphicData>
        </a:graphic>
      </p:graphicFrame>
    </p:spTree>
    <p:extLst>
      <p:ext uri="{BB962C8B-B14F-4D97-AF65-F5344CB8AC3E}">
        <p14:creationId xmlns:p14="http://schemas.microsoft.com/office/powerpoint/2010/main" val="255776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Роль государственной политики</a:t>
            </a:r>
            <a:endParaRPr lang="en-GB" b="1" dirty="0">
              <a:latin typeface="Calibri"/>
              <a:cs typeface="Calibri"/>
            </a:endParaRPr>
          </a:p>
        </p:txBody>
      </p:sp>
      <p:sp>
        <p:nvSpPr>
          <p:cNvPr id="2" name="Rechteck 1"/>
          <p:cNvSpPr/>
          <p:nvPr/>
        </p:nvSpPr>
        <p:spPr>
          <a:xfrm>
            <a:off x="475010" y="1122834"/>
            <a:ext cx="9740950" cy="707886"/>
          </a:xfrm>
          <a:prstGeom prst="rect">
            <a:avLst/>
          </a:prstGeom>
        </p:spPr>
        <p:txBody>
          <a:bodyPr wrap="square">
            <a:spAutoFit/>
          </a:bodyPr>
          <a:lstStyle/>
          <a:p>
            <a:pPr algn="ctr"/>
            <a:r>
              <a:rPr lang="ru-RU" sz="2000" b="1" dirty="0">
                <a:solidFill>
                  <a:schemeClr val="tx2"/>
                </a:solidFill>
                <a:cs typeface="Calibri"/>
                <a:sym typeface="Wingdings" panose="05000000000000000000" pitchFamily="2" charset="2"/>
              </a:rPr>
              <a:t>Государственная политика будет играть решающую роль в устранении барьеров и мобилизации частных </a:t>
            </a:r>
            <a:r>
              <a:rPr lang="ru-RU" sz="2000" b="1" dirty="0" smtClean="0">
                <a:solidFill>
                  <a:schemeClr val="tx2"/>
                </a:solidFill>
                <a:cs typeface="Calibri"/>
                <a:sym typeface="Wingdings" panose="05000000000000000000" pitchFamily="2" charset="2"/>
              </a:rPr>
              <a:t>инвестиций</a:t>
            </a:r>
            <a:endParaRPr lang="en-US" sz="2000" b="1" dirty="0">
              <a:solidFill>
                <a:schemeClr val="tx2"/>
              </a:solidFill>
              <a:latin typeface="Calibri"/>
              <a:cs typeface="Calibri"/>
            </a:endParaRPr>
          </a:p>
        </p:txBody>
      </p:sp>
      <p:sp>
        <p:nvSpPr>
          <p:cNvPr id="4" name="Abgerundetes Rechteck 3"/>
          <p:cNvSpPr/>
          <p:nvPr/>
        </p:nvSpPr>
        <p:spPr>
          <a:xfrm>
            <a:off x="2826320" y="1840671"/>
            <a:ext cx="4549060" cy="641267"/>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r>
              <a:rPr lang="ru-RU" sz="1800" b="1" dirty="0" smtClean="0">
                <a:cs typeface="DINOT-Bold"/>
              </a:rPr>
              <a:t>Существующая экономика</a:t>
            </a:r>
            <a:endParaRPr lang="en-US" sz="1800" b="1" dirty="0">
              <a:cs typeface="DINOT-Bold"/>
            </a:endParaRPr>
          </a:p>
        </p:txBody>
      </p:sp>
      <p:sp>
        <p:nvSpPr>
          <p:cNvPr id="12" name="Abgerundetes Rechteck 11"/>
          <p:cNvSpPr/>
          <p:nvPr/>
        </p:nvSpPr>
        <p:spPr>
          <a:xfrm>
            <a:off x="2826319" y="5460070"/>
            <a:ext cx="4549058" cy="641267"/>
          </a:xfrm>
          <a:prstGeom prst="roundRect">
            <a:avLst/>
          </a:prstGeom>
          <a:solidFill>
            <a:srgbClr val="9B0014"/>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r>
              <a:rPr lang="ru-RU" sz="1800" b="1" dirty="0" smtClean="0">
                <a:solidFill>
                  <a:schemeClr val="bg1"/>
                </a:solidFill>
                <a:cs typeface="DINOT-Bold"/>
              </a:rPr>
              <a:t>Зеленая экономика</a:t>
            </a:r>
            <a:endParaRPr lang="en-US" sz="1800" b="1" dirty="0">
              <a:solidFill>
                <a:schemeClr val="bg1"/>
              </a:solidFill>
              <a:cs typeface="DINOT-Bold"/>
            </a:endParaRPr>
          </a:p>
        </p:txBody>
      </p:sp>
      <p:sp>
        <p:nvSpPr>
          <p:cNvPr id="5" name="Pfeil nach unten 4"/>
          <p:cNvSpPr/>
          <p:nvPr/>
        </p:nvSpPr>
        <p:spPr>
          <a:xfrm>
            <a:off x="2028248" y="3858546"/>
            <a:ext cx="6145199" cy="1593550"/>
          </a:xfrm>
          <a:prstGeom prst="downArrow">
            <a:avLst>
              <a:gd name="adj1" fmla="val 62368"/>
              <a:gd name="adj2" fmla="val 59524"/>
            </a:avLst>
          </a:prstGeom>
          <a:solidFill>
            <a:srgbClr val="FFD1D6"/>
          </a:solidFill>
          <a:ln>
            <a:noFill/>
          </a:ln>
          <a:effectLst/>
        </p:spPr>
        <p:style>
          <a:lnRef idx="1">
            <a:schemeClr val="accent1"/>
          </a:lnRef>
          <a:fillRef idx="3">
            <a:schemeClr val="accent1"/>
          </a:fillRef>
          <a:effectRef idx="2">
            <a:schemeClr val="accent1"/>
          </a:effectRef>
          <a:fontRef idx="minor">
            <a:schemeClr val="lt1"/>
          </a:fontRef>
        </p:style>
        <p:txBody>
          <a:bodyPr lIns="216000" tIns="576000" rIns="216000" bIns="234000" rtlCol="0" anchor="ctr"/>
          <a:lstStyle/>
          <a:p>
            <a:pPr algn="ctr"/>
            <a:r>
              <a:rPr lang="ru-RU" sz="1800" dirty="0" smtClean="0">
                <a:solidFill>
                  <a:schemeClr val="accent1"/>
                </a:solidFill>
                <a:cs typeface="DINOT-Bold"/>
              </a:rPr>
              <a:t>Увеличение немедленных </a:t>
            </a:r>
            <a:r>
              <a:rPr lang="ru-RU" sz="1800" dirty="0">
                <a:solidFill>
                  <a:schemeClr val="accent1"/>
                </a:solidFill>
                <a:cs typeface="DINOT-Bold"/>
              </a:rPr>
              <a:t>и долгосрочных частных инвестиций + </a:t>
            </a:r>
            <a:r>
              <a:rPr lang="ru-RU" sz="1800" dirty="0" smtClean="0">
                <a:solidFill>
                  <a:schemeClr val="accent1"/>
                </a:solidFill>
                <a:cs typeface="DINOT-Bold"/>
              </a:rPr>
              <a:t>стратегия выхода</a:t>
            </a:r>
            <a:endParaRPr lang="en-US" sz="1800" dirty="0">
              <a:solidFill>
                <a:schemeClr val="accent1"/>
              </a:solidFill>
              <a:cs typeface="DINOT-Bold"/>
            </a:endParaRPr>
          </a:p>
          <a:p>
            <a:pPr algn="ctr"/>
            <a:r>
              <a:rPr lang="ru-RU" sz="1800" dirty="0" smtClean="0">
                <a:solidFill>
                  <a:schemeClr val="accent1"/>
                </a:solidFill>
                <a:cs typeface="DINOT-Bold"/>
              </a:rPr>
              <a:t>государственного финансирования</a:t>
            </a:r>
            <a:endParaRPr lang="en-US" sz="1800" dirty="0">
              <a:solidFill>
                <a:schemeClr val="accent1"/>
              </a:solidFill>
              <a:cs typeface="DINOT-Bold"/>
            </a:endParaRPr>
          </a:p>
        </p:txBody>
      </p:sp>
      <p:grpSp>
        <p:nvGrpSpPr>
          <p:cNvPr id="6" name="Gruppieren 5"/>
          <p:cNvGrpSpPr/>
          <p:nvPr/>
        </p:nvGrpSpPr>
        <p:grpSpPr>
          <a:xfrm>
            <a:off x="1199401" y="3040076"/>
            <a:ext cx="7802896" cy="810496"/>
            <a:chOff x="878776" y="2766951"/>
            <a:chExt cx="7802896" cy="810496"/>
          </a:xfrm>
        </p:grpSpPr>
        <p:sp>
          <p:nvSpPr>
            <p:cNvPr id="9" name="Abgerundetes Rechteck 8"/>
            <p:cNvSpPr/>
            <p:nvPr/>
          </p:nvSpPr>
          <p:spPr>
            <a:xfrm>
              <a:off x="878776" y="2766951"/>
              <a:ext cx="2340000" cy="735219"/>
            </a:xfrm>
            <a:prstGeom prst="round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r>
                <a:rPr lang="ru-RU" sz="1800" b="1" dirty="0" smtClean="0">
                  <a:solidFill>
                    <a:schemeClr val="accent1"/>
                  </a:solidFill>
                  <a:cs typeface="DINOT-Bold"/>
                </a:rPr>
                <a:t>Благоприятные условия</a:t>
              </a:r>
              <a:endParaRPr lang="en-US" sz="1800" b="1" dirty="0">
                <a:solidFill>
                  <a:schemeClr val="accent1"/>
                </a:solidFill>
                <a:cs typeface="DINOT-Bold"/>
              </a:endParaRPr>
            </a:p>
          </p:txBody>
        </p:sp>
        <p:sp>
          <p:nvSpPr>
            <p:cNvPr id="10" name="Abgerundetes Rechteck 9"/>
            <p:cNvSpPr/>
            <p:nvPr/>
          </p:nvSpPr>
          <p:spPr>
            <a:xfrm>
              <a:off x="3610224" y="2766951"/>
              <a:ext cx="2340000" cy="810496"/>
            </a:xfrm>
            <a:prstGeom prst="round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r>
                <a:rPr lang="ru-RU" sz="1800" b="1" dirty="0" smtClean="0">
                  <a:solidFill>
                    <a:schemeClr val="accent1"/>
                  </a:solidFill>
                  <a:cs typeface="DINOT-Bold"/>
                </a:rPr>
                <a:t>Поддержка государственного бюджета</a:t>
              </a:r>
              <a:endParaRPr lang="en-US" sz="1800" b="1" dirty="0">
                <a:solidFill>
                  <a:schemeClr val="accent1"/>
                </a:solidFill>
                <a:cs typeface="DINOT-Bold"/>
              </a:endParaRPr>
            </a:p>
          </p:txBody>
        </p:sp>
        <p:sp>
          <p:nvSpPr>
            <p:cNvPr id="11" name="Abgerundetes Rechteck 10"/>
            <p:cNvSpPr/>
            <p:nvPr/>
          </p:nvSpPr>
          <p:spPr>
            <a:xfrm>
              <a:off x="6341672" y="2766951"/>
              <a:ext cx="2340000" cy="735219"/>
            </a:xfrm>
            <a:prstGeom prst="round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r>
                <a:rPr lang="ru-RU" sz="1800" b="1" dirty="0" smtClean="0">
                  <a:solidFill>
                    <a:schemeClr val="accent1"/>
                  </a:solidFill>
                  <a:cs typeface="DINOT-Bold"/>
                </a:rPr>
                <a:t>Государственные финансовые стимулы</a:t>
              </a:r>
              <a:endParaRPr lang="en-US" sz="1800" b="1" dirty="0">
                <a:solidFill>
                  <a:schemeClr val="accent1"/>
                </a:solidFill>
                <a:cs typeface="DINOT-Bold"/>
              </a:endParaRPr>
            </a:p>
          </p:txBody>
        </p:sp>
      </p:grpSp>
      <p:cxnSp>
        <p:nvCxnSpPr>
          <p:cNvPr id="14" name="Gerade Verbindung mit Pfeil 13"/>
          <p:cNvCxnSpPr/>
          <p:nvPr/>
        </p:nvCxnSpPr>
        <p:spPr>
          <a:xfrm>
            <a:off x="3040074" y="2565064"/>
            <a:ext cx="0" cy="415637"/>
          </a:xfrm>
          <a:prstGeom prst="straightConnector1">
            <a:avLst/>
          </a:prstGeom>
          <a:ln w="50800" cap="rnd">
            <a:solidFill>
              <a:schemeClr val="bg1">
                <a:lumMod val="50000"/>
              </a:schemeClr>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p:nvPr/>
        </p:nvCxnSpPr>
        <p:spPr>
          <a:xfrm>
            <a:off x="5100850" y="2565064"/>
            <a:ext cx="0" cy="415637"/>
          </a:xfrm>
          <a:prstGeom prst="straightConnector1">
            <a:avLst/>
          </a:prstGeom>
          <a:ln w="50800" cap="rnd">
            <a:solidFill>
              <a:schemeClr val="bg1">
                <a:lumMod val="50000"/>
              </a:schemeClr>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a:off x="7214658" y="2565064"/>
            <a:ext cx="0" cy="415637"/>
          </a:xfrm>
          <a:prstGeom prst="straightConnector1">
            <a:avLst/>
          </a:prstGeom>
          <a:ln w="50800" cap="rnd">
            <a:solidFill>
              <a:schemeClr val="bg1">
                <a:lumMod val="50000"/>
              </a:schemeClr>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Rectangle 13"/>
          <p:cNvSpPr/>
          <p:nvPr/>
        </p:nvSpPr>
        <p:spPr>
          <a:xfrm>
            <a:off x="3658107" y="7005410"/>
            <a:ext cx="7113101" cy="276999"/>
          </a:xfrm>
          <a:prstGeom prst="rect">
            <a:avLst/>
          </a:prstGeom>
        </p:spPr>
        <p:txBody>
          <a:bodyPr wrap="square">
            <a:spAutoFit/>
          </a:bodyPr>
          <a:lstStyle/>
          <a:p>
            <a:r>
              <a:rPr lang="ru-RU" sz="1200" dirty="0" smtClean="0">
                <a:solidFill>
                  <a:srgbClr val="4B4B4B"/>
                </a:solidFill>
                <a:cs typeface="DINOT"/>
              </a:rPr>
              <a:t>Источник</a:t>
            </a:r>
            <a:r>
              <a:rPr lang="en-US" sz="1200" dirty="0" smtClean="0">
                <a:solidFill>
                  <a:srgbClr val="4B4B4B"/>
                </a:solidFill>
                <a:cs typeface="DINOT"/>
              </a:rPr>
              <a:t>: </a:t>
            </a:r>
            <a:r>
              <a:rPr lang="ru-RU" sz="1200" dirty="0" smtClean="0">
                <a:solidFill>
                  <a:srgbClr val="4B4B4B"/>
                </a:solidFill>
                <a:cs typeface="DINOT"/>
              </a:rPr>
              <a:t>Зеленый рост на практике</a:t>
            </a:r>
            <a:r>
              <a:rPr lang="en-US" sz="1200" dirty="0" smtClean="0">
                <a:solidFill>
                  <a:srgbClr val="4B4B4B"/>
                </a:solidFill>
                <a:cs typeface="DINOT"/>
              </a:rPr>
              <a:t>.</a:t>
            </a:r>
            <a:r>
              <a:rPr lang="ru-RU" sz="1200" dirty="0" smtClean="0">
                <a:solidFill>
                  <a:srgbClr val="4B4B4B"/>
                </a:solidFill>
                <a:cs typeface="DINOT"/>
              </a:rPr>
              <a:t> Уроки из </a:t>
            </a:r>
            <a:r>
              <a:rPr lang="ru-RU" sz="1200" dirty="0" err="1" smtClean="0">
                <a:solidFill>
                  <a:srgbClr val="4B4B4B"/>
                </a:solidFill>
                <a:cs typeface="DINOT"/>
              </a:rPr>
              <a:t>странового</a:t>
            </a:r>
            <a:r>
              <a:rPr lang="ru-RU" sz="1200" dirty="0" smtClean="0">
                <a:solidFill>
                  <a:srgbClr val="4B4B4B"/>
                </a:solidFill>
                <a:cs typeface="DINOT"/>
              </a:rPr>
              <a:t> опыта</a:t>
            </a:r>
            <a:r>
              <a:rPr lang="en-US" sz="1200" dirty="0" smtClean="0">
                <a:solidFill>
                  <a:srgbClr val="4B4B4B"/>
                </a:solidFill>
                <a:cs typeface="DINOT"/>
              </a:rPr>
              <a:t>, E3G 2014</a:t>
            </a:r>
          </a:p>
        </p:txBody>
      </p:sp>
    </p:spTree>
    <p:extLst>
      <p:ext uri="{BB962C8B-B14F-4D97-AF65-F5344CB8AC3E}">
        <p14:creationId xmlns:p14="http://schemas.microsoft.com/office/powerpoint/2010/main" val="348201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558181" y="253976"/>
            <a:ext cx="7737565" cy="710071"/>
          </a:xfrm>
        </p:spPr>
        <p:txBody>
          <a:bodyPr/>
          <a:lstStyle/>
          <a:p>
            <a:r>
              <a:rPr lang="en-GB" b="1" noProof="0" dirty="0" smtClean="0">
                <a:solidFill>
                  <a:schemeClr val="accent3">
                    <a:lumMod val="50000"/>
                  </a:schemeClr>
                </a:solidFill>
                <a:latin typeface="Calibri"/>
                <a:cs typeface="Calibri"/>
              </a:rPr>
              <a:t>4. </a:t>
            </a:r>
            <a:r>
              <a:rPr lang="ru-RU" b="1" noProof="0" dirty="0" smtClean="0">
                <a:solidFill>
                  <a:schemeClr val="accent3">
                    <a:lumMod val="50000"/>
                  </a:schemeClr>
                </a:solidFill>
                <a:latin typeface="Calibri"/>
                <a:cs typeface="Calibri"/>
              </a:rPr>
              <a:t>Примеры инструментов, доступных государственному сектору для привлечения частного сектора</a:t>
            </a:r>
            <a:r>
              <a:rPr lang="en-GB" b="1" baseline="0" noProof="0" dirty="0" smtClean="0">
                <a:solidFill>
                  <a:schemeClr val="accent3">
                    <a:lumMod val="50000"/>
                  </a:schemeClr>
                </a:solidFill>
                <a:latin typeface="Calibri"/>
                <a:cs typeface="Calibri"/>
              </a:rPr>
              <a:t> </a:t>
            </a:r>
            <a:endParaRPr lang="en-GB" b="1" noProof="0" dirty="0">
              <a:latin typeface="Calibri"/>
              <a:cs typeface="Calibri"/>
            </a:endParaRPr>
          </a:p>
        </p:txBody>
      </p:sp>
      <p:graphicFrame>
        <p:nvGraphicFramePr>
          <p:cNvPr id="8" name="Tabelle 7"/>
          <p:cNvGraphicFramePr>
            <a:graphicFrameLocks noGrp="1"/>
          </p:cNvGraphicFramePr>
          <p:nvPr>
            <p:extLst>
              <p:ext uri="{D42A27DB-BD31-4B8C-83A1-F6EECF244321}">
                <p14:modId xmlns:p14="http://schemas.microsoft.com/office/powerpoint/2010/main" val="3810761536"/>
              </p:ext>
            </p:extLst>
          </p:nvPr>
        </p:nvGraphicFramePr>
        <p:xfrm>
          <a:off x="534429" y="1146241"/>
          <a:ext cx="9562820" cy="6065511"/>
        </p:xfrm>
        <a:graphic>
          <a:graphicData uri="http://schemas.openxmlformats.org/drawingml/2006/table">
            <a:tbl>
              <a:tblPr firstRow="1" bandRow="1">
                <a:tableStyleId>{5C22544A-7EE6-4342-B048-85BDC9FD1C3A}</a:tableStyleId>
              </a:tblPr>
              <a:tblGrid>
                <a:gridCol w="1912564"/>
                <a:gridCol w="1912564"/>
                <a:gridCol w="1912564"/>
                <a:gridCol w="1912564"/>
                <a:gridCol w="1912564"/>
              </a:tblGrid>
              <a:tr h="669994">
                <a:tc>
                  <a:txBody>
                    <a:bodyPr/>
                    <a:lstStyle/>
                    <a:p>
                      <a:endParaRPr lang="en-CA" dirty="0"/>
                    </a:p>
                  </a:txBody>
                  <a:tcPr/>
                </a:tc>
                <a:tc>
                  <a:txBody>
                    <a:bodyPr/>
                    <a:lstStyle/>
                    <a:p>
                      <a:r>
                        <a:rPr lang="ru-RU" dirty="0" err="1" smtClean="0"/>
                        <a:t>Возобновля-емая</a:t>
                      </a:r>
                      <a:r>
                        <a:rPr lang="ru-RU" dirty="0" smtClean="0"/>
                        <a:t> энергия</a:t>
                      </a:r>
                      <a:endParaRPr lang="en-CA" dirty="0"/>
                    </a:p>
                  </a:txBody>
                  <a:tcPr/>
                </a:tc>
                <a:tc>
                  <a:txBody>
                    <a:bodyPr/>
                    <a:lstStyle/>
                    <a:p>
                      <a:r>
                        <a:rPr lang="ru-RU" dirty="0" err="1" smtClean="0"/>
                        <a:t>Энергоэффективность</a:t>
                      </a:r>
                      <a:endParaRPr lang="en-CA" dirty="0"/>
                    </a:p>
                  </a:txBody>
                  <a:tcPr/>
                </a:tc>
                <a:tc>
                  <a:txBody>
                    <a:bodyPr/>
                    <a:lstStyle/>
                    <a:p>
                      <a:r>
                        <a:rPr lang="ru-RU" dirty="0" smtClean="0"/>
                        <a:t>Адаптация</a:t>
                      </a:r>
                      <a:endParaRPr lang="en-CA" dirty="0"/>
                    </a:p>
                  </a:txBody>
                  <a:tcPr/>
                </a:tc>
                <a:tc>
                  <a:txBody>
                    <a:bodyPr/>
                    <a:lstStyle/>
                    <a:p>
                      <a:r>
                        <a:rPr lang="en-CA" dirty="0" smtClean="0"/>
                        <a:t>(</a:t>
                      </a:r>
                      <a:r>
                        <a:rPr lang="ru-RU" dirty="0" smtClean="0"/>
                        <a:t>Транспорт-</a:t>
                      </a:r>
                      <a:r>
                        <a:rPr lang="ru-RU" dirty="0" err="1" smtClean="0"/>
                        <a:t>ный</a:t>
                      </a:r>
                      <a:r>
                        <a:rPr lang="ru-RU" dirty="0" smtClean="0"/>
                        <a:t> сектор</a:t>
                      </a:r>
                      <a:r>
                        <a:rPr lang="en-CA" dirty="0" smtClean="0"/>
                        <a:t>)</a:t>
                      </a:r>
                      <a:endParaRPr lang="en-CA" dirty="0"/>
                    </a:p>
                  </a:txBody>
                  <a:tcPr/>
                </a:tc>
              </a:tr>
              <a:tr h="1842483">
                <a:tc>
                  <a:txBody>
                    <a:bodyPr/>
                    <a:lstStyle/>
                    <a:p>
                      <a:r>
                        <a:rPr lang="ru-RU" sz="1700" dirty="0" err="1" smtClean="0"/>
                        <a:t>Стимулирова-ние</a:t>
                      </a:r>
                      <a:r>
                        <a:rPr lang="ru-RU" sz="1700" dirty="0" smtClean="0"/>
                        <a:t> политики</a:t>
                      </a:r>
                      <a:endParaRPr lang="en-CA" sz="1700" dirty="0"/>
                    </a:p>
                  </a:txBody>
                  <a:tcPr/>
                </a:tc>
                <a:tc gridSpan="4">
                  <a:txBody>
                    <a:bodyPr/>
                    <a:lstStyle/>
                    <a:p>
                      <a:r>
                        <a:rPr lang="ru-RU" sz="1700" baseline="0" dirty="0" smtClean="0"/>
                        <a:t>Поддержка </a:t>
                      </a:r>
                      <a:r>
                        <a:rPr lang="ru-RU" sz="1700" baseline="0" dirty="0" err="1" smtClean="0"/>
                        <a:t>низкоуглеродной</a:t>
                      </a:r>
                      <a:r>
                        <a:rPr lang="ru-RU" sz="1700" baseline="0" dirty="0" smtClean="0"/>
                        <a:t> политики (например, денежная / техническая поддержка)</a:t>
                      </a:r>
                    </a:p>
                    <a:p>
                      <a:r>
                        <a:rPr lang="ru-RU" sz="1700" baseline="0" dirty="0" smtClean="0"/>
                        <a:t>Фиксированная поддержка доходов (например, льготных тарифов, льготных премий, соглашение о закупке энергии)</a:t>
                      </a:r>
                    </a:p>
                    <a:p>
                      <a:r>
                        <a:rPr lang="ru-RU" sz="1700" baseline="0" dirty="0" smtClean="0"/>
                        <a:t>Поддержка доходов рынка (например, продаваемые зеленые сертификаты, компенсация выбросов углерода и т.д.)</a:t>
                      </a:r>
                      <a:endParaRPr lang="en-CA" sz="1700" baseline="0" dirty="0" smtClean="0"/>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r>
              <a:tr h="1256238">
                <a:tc>
                  <a:txBody>
                    <a:bodyPr/>
                    <a:lstStyle/>
                    <a:p>
                      <a:r>
                        <a:rPr lang="ru-RU" sz="1700" b="0" i="0" kern="1200" dirty="0" smtClean="0">
                          <a:solidFill>
                            <a:schemeClr val="dk1"/>
                          </a:solidFill>
                          <a:effectLst/>
                          <a:latin typeface="+mn-lt"/>
                          <a:ea typeface="+mn-ea"/>
                          <a:cs typeface="+mn-cs"/>
                        </a:rPr>
                        <a:t>Благоприятные условия для инвестиций частного</a:t>
                      </a:r>
                      <a:r>
                        <a:rPr lang="ru-RU" sz="1700" b="0" i="0" kern="1200" baseline="0" dirty="0" smtClean="0">
                          <a:solidFill>
                            <a:schemeClr val="dk1"/>
                          </a:solidFill>
                          <a:effectLst/>
                          <a:latin typeface="+mn-lt"/>
                          <a:ea typeface="+mn-ea"/>
                          <a:cs typeface="+mn-cs"/>
                        </a:rPr>
                        <a:t> сектора</a:t>
                      </a:r>
                      <a:endParaRPr lang="en-CA" sz="1700" dirty="0"/>
                    </a:p>
                  </a:txBody>
                  <a:tcPr/>
                </a:tc>
                <a:tc gridSpan="4">
                  <a:txBody>
                    <a:bodyPr/>
                    <a:lstStyle/>
                    <a:p>
                      <a:r>
                        <a:rPr lang="ru-RU" sz="1700" baseline="0" dirty="0" smtClean="0"/>
                        <a:t>Правовая возможность получения в собственность инфраструктуры, энергетических активов.</a:t>
                      </a:r>
                    </a:p>
                    <a:p>
                      <a:r>
                        <a:rPr lang="ru-RU" sz="1700" baseline="0" dirty="0" smtClean="0"/>
                        <a:t>Поддержка по стоимости налогов (например, недвижимость, прибыль / налоговые льготы и т.д.).</a:t>
                      </a:r>
                    </a:p>
                    <a:p>
                      <a:r>
                        <a:rPr lang="ru-RU" sz="1700" baseline="0" dirty="0" smtClean="0"/>
                        <a:t>Не-налоговая поддержка (например разрешительные процедуры; субсидии по сокращению использования ископаемых видов топлива); Благоприятный инвестиционный климат; Стабильная правовая и налоговая политика; Техническая инфраструктура (например, возможность подключения к сети)</a:t>
                      </a:r>
                      <a:endParaRPr lang="en-CA" sz="1700" baseline="0" dirty="0" smtClean="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r h="1327428">
                <a:tc>
                  <a:txBody>
                    <a:bodyPr/>
                    <a:lstStyle/>
                    <a:p>
                      <a:r>
                        <a:rPr lang="ru-RU" sz="1700" dirty="0" smtClean="0"/>
                        <a:t>Модели </a:t>
                      </a:r>
                      <a:r>
                        <a:rPr lang="ru-RU" sz="1700" dirty="0" err="1" smtClean="0"/>
                        <a:t>финансирова-ния</a:t>
                      </a:r>
                      <a:r>
                        <a:rPr lang="en-CA" sz="1700" dirty="0" smtClean="0"/>
                        <a:t>/</a:t>
                      </a:r>
                      <a:r>
                        <a:rPr lang="ru-RU" sz="1700" dirty="0" err="1" smtClean="0"/>
                        <a:t>сотрудни-чества</a:t>
                      </a:r>
                      <a:endParaRPr lang="en-CA" sz="1700" dirty="0"/>
                    </a:p>
                  </a:txBody>
                  <a:tcPr/>
                </a:tc>
                <a:tc gridSpan="4">
                  <a:txBody>
                    <a:bodyPr/>
                    <a:lstStyle/>
                    <a:p>
                      <a:r>
                        <a:rPr lang="ru-RU" sz="1700" dirty="0" smtClean="0"/>
                        <a:t>Прямая поддержка на уровне проекта</a:t>
                      </a:r>
                      <a:endParaRPr lang="en-CA" sz="1700" baseline="0" dirty="0" smtClean="0"/>
                    </a:p>
                    <a:p>
                      <a:r>
                        <a:rPr lang="ru-RU" sz="1700" baseline="0" dirty="0" smtClean="0"/>
                        <a:t>Государственные финансовые инструменты (Кредитование / долг, инвестиции в акционерный капитал, инструменты против рисков)</a:t>
                      </a:r>
                      <a:endParaRPr lang="en-CA" sz="1700" baseline="0" dirty="0" smtClean="0"/>
                    </a:p>
                    <a:p>
                      <a:r>
                        <a:rPr lang="ru-RU" sz="1700" baseline="0" dirty="0" smtClean="0"/>
                        <a:t>Правовые варианты государственно-частного партнерства</a:t>
                      </a:r>
                      <a:endParaRPr lang="en-CA" sz="1700" baseline="0" dirty="0" smtClean="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bl>
          </a:graphicData>
        </a:graphic>
      </p:graphicFrame>
    </p:spTree>
    <p:extLst>
      <p:ext uri="{BB962C8B-B14F-4D97-AF65-F5344CB8AC3E}">
        <p14:creationId xmlns:p14="http://schemas.microsoft.com/office/powerpoint/2010/main" val="1872920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ru-RU" b="1" dirty="0" smtClean="0">
                <a:solidFill>
                  <a:srgbClr val="9B0014"/>
                </a:solidFill>
                <a:latin typeface="Calibri"/>
                <a:cs typeface="Calibri"/>
              </a:rPr>
              <a:t>Барьеры по </a:t>
            </a:r>
            <a:r>
              <a:rPr lang="ru-RU" b="1" dirty="0">
                <a:solidFill>
                  <a:srgbClr val="9B0014"/>
                </a:solidFill>
                <a:latin typeface="Calibri"/>
                <a:cs typeface="Calibri"/>
              </a:rPr>
              <a:t>расширению масштабов инвестиций частного сектора в </a:t>
            </a:r>
            <a:r>
              <a:rPr lang="ru-RU" b="1" dirty="0" err="1" smtClean="0">
                <a:solidFill>
                  <a:srgbClr val="9B0014"/>
                </a:solidFill>
                <a:latin typeface="Calibri"/>
                <a:cs typeface="Calibri"/>
              </a:rPr>
              <a:t>энергоэффективность</a:t>
            </a:r>
            <a:r>
              <a:rPr lang="ru-RU" b="1" dirty="0" smtClean="0">
                <a:solidFill>
                  <a:srgbClr val="9B0014"/>
                </a:solidFill>
                <a:latin typeface="Calibri"/>
                <a:cs typeface="Calibri"/>
              </a:rPr>
              <a:t> </a:t>
            </a:r>
            <a:r>
              <a:rPr lang="ru-RU" b="1" dirty="0">
                <a:solidFill>
                  <a:srgbClr val="9B0014"/>
                </a:solidFill>
                <a:latin typeface="Calibri"/>
                <a:cs typeface="Calibri"/>
              </a:rPr>
              <a:t>в развивающихся странах, включают:</a:t>
            </a:r>
          </a:p>
          <a:p>
            <a:pPr marL="0" indent="0">
              <a:buNone/>
            </a:pPr>
            <a:endParaRPr lang="en-GB" dirty="0" smtClean="0">
              <a:effectLst/>
              <a:latin typeface="Calibri"/>
              <a:cs typeface="Calibri"/>
            </a:endParaRPr>
          </a:p>
          <a:p>
            <a:r>
              <a:rPr lang="ru-RU" dirty="0">
                <a:latin typeface="Calibri"/>
                <a:cs typeface="Calibri"/>
              </a:rPr>
              <a:t>Ценовые перекосы из-за недостаточного регулирования и субсидированных тарифов на электроэнергию;</a:t>
            </a:r>
          </a:p>
          <a:p>
            <a:r>
              <a:rPr lang="ru-RU" dirty="0">
                <a:latin typeface="Calibri"/>
                <a:cs typeface="Calibri"/>
              </a:rPr>
              <a:t>Недостаток информированности и технических возможностей, чтобы воспользоваться преимуществами мер по повышению </a:t>
            </a:r>
            <a:r>
              <a:rPr lang="ru-RU" dirty="0" err="1">
                <a:latin typeface="Calibri"/>
                <a:cs typeface="Calibri"/>
              </a:rPr>
              <a:t>энергоэффективности</a:t>
            </a:r>
            <a:r>
              <a:rPr lang="ru-RU" dirty="0">
                <a:latin typeface="Calibri"/>
                <a:cs typeface="Calibri"/>
              </a:rPr>
              <a:t>;</a:t>
            </a:r>
          </a:p>
          <a:p>
            <a:r>
              <a:rPr lang="ru-RU" dirty="0">
                <a:latin typeface="Calibri"/>
                <a:cs typeface="Calibri"/>
              </a:rPr>
              <a:t>Неправильно выстроенные стимулы между владельцами активов и потребителями энергии</a:t>
            </a:r>
          </a:p>
          <a:p>
            <a:r>
              <a:rPr lang="ru-RU" dirty="0" smtClean="0">
                <a:latin typeface="Calibri"/>
                <a:cs typeface="Calibri"/>
              </a:rPr>
              <a:t>Ошибочное восприятие </a:t>
            </a:r>
            <a:r>
              <a:rPr lang="ru-RU" dirty="0">
                <a:latin typeface="Calibri"/>
                <a:cs typeface="Calibri"/>
              </a:rPr>
              <a:t>риска </a:t>
            </a:r>
            <a:r>
              <a:rPr lang="ru-RU" dirty="0" smtClean="0">
                <a:latin typeface="Calibri"/>
                <a:cs typeface="Calibri"/>
              </a:rPr>
              <a:t>владельцами </a:t>
            </a:r>
            <a:r>
              <a:rPr lang="ru-RU" dirty="0">
                <a:latin typeface="Calibri"/>
                <a:cs typeface="Calibri"/>
              </a:rPr>
              <a:t>активов, </a:t>
            </a:r>
            <a:r>
              <a:rPr lang="ru-RU" dirty="0" smtClean="0">
                <a:latin typeface="Calibri"/>
                <a:cs typeface="Calibri"/>
              </a:rPr>
              <a:t>пользователями </a:t>
            </a:r>
            <a:r>
              <a:rPr lang="ru-RU" dirty="0">
                <a:latin typeface="Calibri"/>
                <a:cs typeface="Calibri"/>
              </a:rPr>
              <a:t>и </a:t>
            </a:r>
            <a:r>
              <a:rPr lang="ru-RU" dirty="0" smtClean="0">
                <a:latin typeface="Calibri"/>
                <a:cs typeface="Calibri"/>
              </a:rPr>
              <a:t>кредиторами</a:t>
            </a:r>
            <a:endParaRPr lang="ru-RU" dirty="0">
              <a:latin typeface="Calibri"/>
              <a:cs typeface="Calibri"/>
            </a:endParaRPr>
          </a:p>
          <a:p>
            <a:r>
              <a:rPr lang="ru-RU" dirty="0">
                <a:latin typeface="Calibri"/>
                <a:cs typeface="Calibri"/>
              </a:rPr>
              <a:t>Отсутствие </a:t>
            </a:r>
            <a:r>
              <a:rPr lang="ru-RU" dirty="0" smtClean="0">
                <a:latin typeface="Calibri"/>
                <a:cs typeface="Calibri"/>
              </a:rPr>
              <a:t>благоприятного финансирования</a:t>
            </a:r>
            <a:endParaRPr lang="en-GB" dirty="0" smtClean="0">
              <a:effectLst/>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err="1" smtClean="0">
                <a:solidFill>
                  <a:schemeClr val="accent3">
                    <a:lumMod val="50000"/>
                  </a:schemeClr>
                </a:solidFill>
                <a:latin typeface="Calibri"/>
                <a:cs typeface="Calibri"/>
              </a:rPr>
              <a:t>Энергоэффективность</a:t>
            </a:r>
            <a:endParaRPr lang="en-GB" b="1" dirty="0">
              <a:latin typeface="Calibri"/>
              <a:cs typeface="Calibri"/>
            </a:endParaRPr>
          </a:p>
        </p:txBody>
      </p:sp>
      <p:sp>
        <p:nvSpPr>
          <p:cNvPr id="2" name="Rechteck 1"/>
          <p:cNvSpPr/>
          <p:nvPr/>
        </p:nvSpPr>
        <p:spPr>
          <a:xfrm>
            <a:off x="3880569" y="6901239"/>
            <a:ext cx="1297150" cy="246221"/>
          </a:xfrm>
          <a:prstGeom prst="rect">
            <a:avLst/>
          </a:prstGeom>
        </p:spPr>
        <p:txBody>
          <a:bodyPr wrap="none">
            <a:spAutoFit/>
          </a:bodyPr>
          <a:lstStyle/>
          <a:p>
            <a:r>
              <a:rPr lang="ru-RU" sz="1000" dirty="0" smtClean="0"/>
              <a:t>Источник</a:t>
            </a:r>
            <a:r>
              <a:rPr lang="en-US" sz="1000" dirty="0" smtClean="0"/>
              <a:t>: </a:t>
            </a:r>
            <a:r>
              <a:rPr lang="en-CA" sz="1000" dirty="0" smtClean="0"/>
              <a:t>WRI</a:t>
            </a:r>
            <a:r>
              <a:rPr lang="en-CA" sz="1000" dirty="0"/>
              <a:t>, 2012</a:t>
            </a:r>
          </a:p>
        </p:txBody>
      </p:sp>
    </p:spTree>
    <p:extLst>
      <p:ext uri="{BB962C8B-B14F-4D97-AF65-F5344CB8AC3E}">
        <p14:creationId xmlns:p14="http://schemas.microsoft.com/office/powerpoint/2010/main" val="3280966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3312" y="1240490"/>
            <a:ext cx="9531302" cy="5396636"/>
          </a:xfrm>
        </p:spPr>
        <p:txBody>
          <a:bodyPr/>
          <a:lstStyle/>
          <a:p>
            <a:pPr marL="0" indent="0">
              <a:buNone/>
            </a:pPr>
            <a:r>
              <a:rPr lang="ru-RU" b="1" dirty="0" smtClean="0">
                <a:solidFill>
                  <a:srgbClr val="9B0014"/>
                </a:solidFill>
                <a:latin typeface="Calibri"/>
                <a:cs typeface="Calibri"/>
              </a:rPr>
              <a:t>Соответствующая </a:t>
            </a:r>
            <a:r>
              <a:rPr lang="ru-RU" b="1" dirty="0">
                <a:solidFill>
                  <a:srgbClr val="9B0014"/>
                </a:solidFill>
                <a:latin typeface="Calibri"/>
                <a:cs typeface="Calibri"/>
              </a:rPr>
              <a:t>государственная поддержка для мобилизации участия частного сектора </a:t>
            </a:r>
            <a:r>
              <a:rPr lang="ru-RU" b="1" dirty="0" smtClean="0">
                <a:solidFill>
                  <a:srgbClr val="9B0014"/>
                </a:solidFill>
                <a:latin typeface="Calibri"/>
                <a:cs typeface="Calibri"/>
              </a:rPr>
              <a:t>включает </a:t>
            </a:r>
            <a:r>
              <a:rPr lang="ru-RU" b="1" dirty="0">
                <a:solidFill>
                  <a:srgbClr val="9B0014"/>
                </a:solidFill>
                <a:latin typeface="Calibri"/>
                <a:cs typeface="Calibri"/>
              </a:rPr>
              <a:t>в себя:</a:t>
            </a:r>
            <a:endParaRPr lang="en-GB" b="1" dirty="0">
              <a:solidFill>
                <a:srgbClr val="9B0014"/>
              </a:solidFill>
              <a:latin typeface="Calibri"/>
              <a:cs typeface="Calibri"/>
            </a:endParaRPr>
          </a:p>
          <a:p>
            <a:r>
              <a:rPr lang="ru-RU" dirty="0" smtClean="0">
                <a:solidFill>
                  <a:schemeClr val="tx1"/>
                </a:solidFill>
                <a:latin typeface="Calibri"/>
                <a:cs typeface="Calibri"/>
              </a:rPr>
              <a:t>Техническая поддержка </a:t>
            </a:r>
            <a:r>
              <a:rPr lang="ru-RU" dirty="0">
                <a:solidFill>
                  <a:schemeClr val="tx1"/>
                </a:solidFill>
                <a:latin typeface="Calibri"/>
                <a:cs typeface="Calibri"/>
              </a:rPr>
              <a:t>сторонних поставщиков услуг в области </a:t>
            </a:r>
            <a:r>
              <a:rPr lang="ru-RU" dirty="0" err="1">
                <a:solidFill>
                  <a:schemeClr val="tx1"/>
                </a:solidFill>
                <a:latin typeface="Calibri"/>
                <a:cs typeface="Calibri"/>
              </a:rPr>
              <a:t>энергоэффективности</a:t>
            </a:r>
            <a:r>
              <a:rPr lang="ru-RU" dirty="0">
                <a:solidFill>
                  <a:schemeClr val="tx1"/>
                </a:solidFill>
                <a:latin typeface="Calibri"/>
                <a:cs typeface="Calibri"/>
              </a:rPr>
              <a:t> </a:t>
            </a:r>
            <a:r>
              <a:rPr lang="ru-RU" dirty="0" smtClean="0">
                <a:solidFill>
                  <a:schemeClr val="tx1"/>
                </a:solidFill>
                <a:latin typeface="Calibri"/>
                <a:cs typeface="Calibri"/>
              </a:rPr>
              <a:t>(</a:t>
            </a:r>
            <a:r>
              <a:rPr lang="en-GB" dirty="0">
                <a:latin typeface="Calibri"/>
                <a:cs typeface="Calibri"/>
              </a:rPr>
              <a:t>ESCOs</a:t>
            </a:r>
            <a:r>
              <a:rPr lang="ru-RU" dirty="0" smtClean="0">
                <a:solidFill>
                  <a:schemeClr val="tx1"/>
                </a:solidFill>
                <a:latin typeface="Calibri"/>
                <a:cs typeface="Calibri"/>
              </a:rPr>
              <a:t>) для поправки </a:t>
            </a:r>
            <a:r>
              <a:rPr lang="ru-RU" dirty="0">
                <a:solidFill>
                  <a:schemeClr val="tx1"/>
                </a:solidFill>
                <a:latin typeface="Calibri"/>
                <a:cs typeface="Calibri"/>
              </a:rPr>
              <a:t>рыночных искажений;</a:t>
            </a:r>
          </a:p>
          <a:p>
            <a:r>
              <a:rPr lang="ru-RU" dirty="0">
                <a:solidFill>
                  <a:schemeClr val="tx1"/>
                </a:solidFill>
                <a:latin typeface="Calibri"/>
                <a:cs typeface="Calibri"/>
              </a:rPr>
              <a:t>Поддержка демонстрации </a:t>
            </a:r>
            <a:r>
              <a:rPr lang="ru-RU" dirty="0" smtClean="0">
                <a:solidFill>
                  <a:schemeClr val="tx1"/>
                </a:solidFill>
                <a:latin typeface="Calibri"/>
                <a:cs typeface="Calibri"/>
              </a:rPr>
              <a:t>технологии и </a:t>
            </a:r>
            <a:r>
              <a:rPr lang="ru-RU" dirty="0">
                <a:solidFill>
                  <a:schemeClr val="tx1"/>
                </a:solidFill>
                <a:latin typeface="Calibri"/>
                <a:cs typeface="Calibri"/>
              </a:rPr>
              <a:t>распространения технологий в области </a:t>
            </a:r>
            <a:r>
              <a:rPr lang="ru-RU" dirty="0" err="1">
                <a:solidFill>
                  <a:schemeClr val="tx1"/>
                </a:solidFill>
                <a:latin typeface="Calibri"/>
                <a:cs typeface="Calibri"/>
              </a:rPr>
              <a:t>энергоэффективности</a:t>
            </a:r>
            <a:r>
              <a:rPr lang="ru-RU" dirty="0">
                <a:solidFill>
                  <a:schemeClr val="tx1"/>
                </a:solidFill>
                <a:latin typeface="Calibri"/>
                <a:cs typeface="Calibri"/>
              </a:rPr>
              <a:t>.</a:t>
            </a:r>
          </a:p>
          <a:p>
            <a:r>
              <a:rPr lang="ru-RU" dirty="0">
                <a:solidFill>
                  <a:schemeClr val="tx1"/>
                </a:solidFill>
                <a:latin typeface="Calibri"/>
                <a:cs typeface="Calibri"/>
              </a:rPr>
              <a:t>Инструменты государственного финансирования</a:t>
            </a:r>
          </a:p>
          <a:p>
            <a:r>
              <a:rPr lang="ru-RU" dirty="0">
                <a:solidFill>
                  <a:schemeClr val="tx1"/>
                </a:solidFill>
                <a:latin typeface="Calibri"/>
                <a:cs typeface="Calibri"/>
              </a:rPr>
              <a:t>Прямое финансирование </a:t>
            </a:r>
            <a:r>
              <a:rPr lang="en-GB" dirty="0">
                <a:latin typeface="Calibri"/>
                <a:cs typeface="Calibri"/>
              </a:rPr>
              <a:t>ESCOs</a:t>
            </a:r>
            <a:r>
              <a:rPr lang="ru-RU" dirty="0" smtClean="0">
                <a:solidFill>
                  <a:schemeClr val="tx1"/>
                </a:solidFill>
                <a:latin typeface="Calibri"/>
                <a:cs typeface="Calibri"/>
              </a:rPr>
              <a:t> </a:t>
            </a:r>
            <a:r>
              <a:rPr lang="ru-RU" dirty="0">
                <a:solidFill>
                  <a:schemeClr val="tx1"/>
                </a:solidFill>
                <a:latin typeface="Calibri"/>
                <a:cs typeface="Calibri"/>
              </a:rPr>
              <a:t>и / или компаний для выполнения проектов;</a:t>
            </a:r>
          </a:p>
          <a:p>
            <a:r>
              <a:rPr lang="ru-RU" dirty="0" smtClean="0">
                <a:solidFill>
                  <a:schemeClr val="tx1"/>
                </a:solidFill>
                <a:latin typeface="Calibri"/>
                <a:cs typeface="Calibri"/>
              </a:rPr>
              <a:t>Кредитование </a:t>
            </a:r>
            <a:r>
              <a:rPr lang="ru-RU" dirty="0">
                <a:solidFill>
                  <a:schemeClr val="tx1"/>
                </a:solidFill>
                <a:latin typeface="Calibri"/>
                <a:cs typeface="Calibri"/>
              </a:rPr>
              <a:t>через частных финансовых посредников для повышения </a:t>
            </a:r>
            <a:r>
              <a:rPr lang="ru-RU" dirty="0" smtClean="0">
                <a:solidFill>
                  <a:schemeClr val="tx1"/>
                </a:solidFill>
                <a:latin typeface="Calibri"/>
                <a:cs typeface="Calibri"/>
              </a:rPr>
              <a:t>комфортности </a:t>
            </a:r>
            <a:r>
              <a:rPr lang="ru-RU" dirty="0">
                <a:solidFill>
                  <a:schemeClr val="tx1"/>
                </a:solidFill>
                <a:latin typeface="Calibri"/>
                <a:cs typeface="Calibri"/>
              </a:rPr>
              <a:t>финансирования и осведомленности.</a:t>
            </a:r>
            <a:endParaRPr lang="en-GB" dirty="0" smtClean="0">
              <a:solidFill>
                <a:schemeClr val="tx1"/>
              </a:solidFill>
              <a:effectLst/>
              <a:latin typeface="Calibri"/>
              <a:cs typeface="Calibri"/>
            </a:endParaRPr>
          </a:p>
          <a:p>
            <a:pPr marL="0" indent="0">
              <a:buNone/>
            </a:pPr>
            <a:r>
              <a:rPr lang="ru-RU" dirty="0" smtClean="0">
                <a:latin typeface="Calibri"/>
                <a:cs typeface="Calibri"/>
              </a:rPr>
              <a:t>Кроме </a:t>
            </a:r>
            <a:r>
              <a:rPr lang="ru-RU" dirty="0">
                <a:latin typeface="Calibri"/>
                <a:cs typeface="Calibri"/>
              </a:rPr>
              <a:t>того, государственный сектор </a:t>
            </a:r>
            <a:r>
              <a:rPr lang="ru-RU" dirty="0" smtClean="0">
                <a:latin typeface="Calibri"/>
                <a:cs typeface="Calibri"/>
              </a:rPr>
              <a:t>поощряет вовлечение частного сектора, как часть более широкой реформы энергетической политики</a:t>
            </a:r>
            <a:r>
              <a:rPr lang="ru-RU" dirty="0">
                <a:latin typeface="Calibri"/>
                <a:cs typeface="Calibri"/>
              </a:rPr>
              <a:t>, с тем, чтобы должным образом </a:t>
            </a:r>
            <a:r>
              <a:rPr lang="ru-RU" dirty="0" smtClean="0">
                <a:latin typeface="Calibri"/>
                <a:cs typeface="Calibri"/>
              </a:rPr>
              <a:t>скорректировать ценовые </a:t>
            </a:r>
            <a:r>
              <a:rPr lang="ru-RU" dirty="0">
                <a:latin typeface="Calibri"/>
                <a:cs typeface="Calibri"/>
              </a:rPr>
              <a:t>искажения путем создания </a:t>
            </a:r>
            <a:r>
              <a:rPr lang="ru-RU" dirty="0" smtClean="0">
                <a:latin typeface="Calibri"/>
                <a:cs typeface="Calibri"/>
              </a:rPr>
              <a:t>регулятивных стандартов,  и с целью </a:t>
            </a:r>
            <a:r>
              <a:rPr lang="ru-RU" dirty="0">
                <a:latin typeface="Calibri"/>
                <a:cs typeface="Calibri"/>
              </a:rPr>
              <a:t>повышения </a:t>
            </a:r>
            <a:r>
              <a:rPr lang="ru-RU" dirty="0" smtClean="0">
                <a:latin typeface="Calibri"/>
                <a:cs typeface="Calibri"/>
              </a:rPr>
              <a:t>базового уровня  </a:t>
            </a:r>
            <a:r>
              <a:rPr lang="ru-RU" dirty="0" err="1" smtClean="0">
                <a:latin typeface="Calibri"/>
                <a:cs typeface="Calibri"/>
              </a:rPr>
              <a:t>энергоэффективности</a:t>
            </a:r>
            <a:r>
              <a:rPr lang="ru-RU" dirty="0" smtClean="0">
                <a:latin typeface="Calibri"/>
                <a:cs typeface="Calibri"/>
              </a:rPr>
              <a:t>.</a:t>
            </a:r>
            <a:endParaRPr lang="en-GB" dirty="0" smtClean="0">
              <a:effectLst/>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a:solidFill>
                  <a:schemeClr val="accent3">
                    <a:lumMod val="50000"/>
                  </a:schemeClr>
                </a:solidFill>
                <a:latin typeface="Calibri"/>
                <a:cs typeface="Calibri"/>
              </a:rPr>
              <a:t>Пример</a:t>
            </a:r>
            <a:r>
              <a:rPr lang="en-GB" b="1" dirty="0">
                <a:solidFill>
                  <a:schemeClr val="accent3">
                    <a:lumMod val="50000"/>
                  </a:schemeClr>
                </a:solidFill>
                <a:latin typeface="Calibri"/>
                <a:cs typeface="Calibri"/>
              </a:rPr>
              <a:t> – </a:t>
            </a:r>
            <a:r>
              <a:rPr lang="ru-RU" b="1" dirty="0" err="1" smtClean="0">
                <a:solidFill>
                  <a:schemeClr val="accent3">
                    <a:lumMod val="50000"/>
                  </a:schemeClr>
                </a:solidFill>
                <a:latin typeface="Calibri"/>
                <a:cs typeface="Calibri"/>
              </a:rPr>
              <a:t>Энергоэффективность</a:t>
            </a:r>
            <a:r>
              <a:rPr lang="en-US" b="1" dirty="0" smtClean="0">
                <a:solidFill>
                  <a:schemeClr val="accent3">
                    <a:lumMod val="50000"/>
                  </a:schemeClr>
                </a:solidFill>
                <a:latin typeface="Calibri"/>
                <a:cs typeface="Calibri"/>
              </a:rPr>
              <a:t> </a:t>
            </a:r>
            <a:r>
              <a:rPr lang="en-GB" b="1" dirty="0" smtClean="0">
                <a:solidFill>
                  <a:schemeClr val="accent3">
                    <a:lumMod val="50000"/>
                  </a:schemeClr>
                </a:solidFill>
                <a:latin typeface="Calibri"/>
                <a:cs typeface="Calibri"/>
              </a:rPr>
              <a:t>(</a:t>
            </a:r>
            <a:r>
              <a:rPr lang="ru-RU" b="1" dirty="0" err="1" smtClean="0">
                <a:solidFill>
                  <a:schemeClr val="accent3">
                    <a:lumMod val="50000"/>
                  </a:schemeClr>
                </a:solidFill>
                <a:latin typeface="Calibri"/>
                <a:cs typeface="Calibri"/>
              </a:rPr>
              <a:t>прод</a:t>
            </a:r>
            <a:r>
              <a:rPr lang="en-GB" b="1" dirty="0" smtClean="0">
                <a:solidFill>
                  <a:schemeClr val="accent3">
                    <a:lumMod val="50000"/>
                  </a:schemeClr>
                </a:solidFill>
                <a:latin typeface="Calibri"/>
                <a:cs typeface="Calibri"/>
              </a:rPr>
              <a:t>.)</a:t>
            </a:r>
            <a:endParaRPr lang="en-GB" b="1" dirty="0">
              <a:latin typeface="Calibri"/>
              <a:cs typeface="Calibri"/>
            </a:endParaRPr>
          </a:p>
        </p:txBody>
      </p:sp>
      <p:sp>
        <p:nvSpPr>
          <p:cNvPr id="6" name="Rechteck 1"/>
          <p:cNvSpPr/>
          <p:nvPr/>
        </p:nvSpPr>
        <p:spPr>
          <a:xfrm>
            <a:off x="4031813" y="7024349"/>
            <a:ext cx="1297150" cy="246221"/>
          </a:xfrm>
          <a:prstGeom prst="rect">
            <a:avLst/>
          </a:prstGeom>
        </p:spPr>
        <p:txBody>
          <a:bodyPr wrap="none">
            <a:spAutoFit/>
          </a:bodyPr>
          <a:lstStyle/>
          <a:p>
            <a:r>
              <a:rPr lang="ru-RU" sz="1000" dirty="0" smtClean="0"/>
              <a:t>Источник</a:t>
            </a:r>
            <a:r>
              <a:rPr lang="en-US" sz="1000" dirty="0" smtClean="0"/>
              <a:t>: </a:t>
            </a:r>
            <a:r>
              <a:rPr lang="en-CA" sz="1000" dirty="0" smtClean="0"/>
              <a:t>WRI</a:t>
            </a:r>
            <a:r>
              <a:rPr lang="en-CA" sz="1000" dirty="0"/>
              <a:t>, 2012</a:t>
            </a:r>
          </a:p>
        </p:txBody>
      </p:sp>
    </p:spTree>
    <p:extLst>
      <p:ext uri="{BB962C8B-B14F-4D97-AF65-F5344CB8AC3E}">
        <p14:creationId xmlns:p14="http://schemas.microsoft.com/office/powerpoint/2010/main" val="3691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ru-RU" b="1" dirty="0" smtClean="0">
                <a:solidFill>
                  <a:schemeClr val="tx2"/>
                </a:solidFill>
                <a:latin typeface="Calibri"/>
                <a:cs typeface="Calibri"/>
              </a:rPr>
              <a:t>Создание Оборотного Фонда </a:t>
            </a:r>
            <a:r>
              <a:rPr lang="ru-RU" b="1" dirty="0" err="1" smtClean="0">
                <a:solidFill>
                  <a:schemeClr val="tx2"/>
                </a:solidFill>
                <a:latin typeface="Calibri"/>
                <a:cs typeface="Calibri"/>
              </a:rPr>
              <a:t>Энергоэффективности</a:t>
            </a:r>
            <a:r>
              <a:rPr lang="en-GB" b="1" dirty="0" smtClean="0">
                <a:solidFill>
                  <a:schemeClr val="tx2"/>
                </a:solidFill>
                <a:latin typeface="Calibri"/>
                <a:cs typeface="Calibri"/>
              </a:rPr>
              <a:t>:</a:t>
            </a:r>
          </a:p>
          <a:p>
            <a:pPr marL="0" indent="0">
              <a:buNone/>
            </a:pPr>
            <a:endParaRPr lang="en-GB" b="1" dirty="0" smtClean="0">
              <a:solidFill>
                <a:schemeClr val="tx2"/>
              </a:solidFill>
              <a:effectLst/>
              <a:latin typeface="Calibri"/>
              <a:cs typeface="Calibri"/>
            </a:endParaRPr>
          </a:p>
          <a:p>
            <a:pPr lvl="1"/>
            <a:r>
              <a:rPr lang="ru-RU" sz="2200" dirty="0" smtClean="0">
                <a:solidFill>
                  <a:schemeClr val="tx1"/>
                </a:solidFill>
                <a:latin typeface="Calibri"/>
                <a:cs typeface="Calibri"/>
              </a:rPr>
              <a:t>Фонд </a:t>
            </a:r>
            <a:r>
              <a:rPr lang="ru-RU" sz="2200" dirty="0">
                <a:solidFill>
                  <a:schemeClr val="tx1"/>
                </a:solidFill>
                <a:latin typeface="Calibri"/>
                <a:cs typeface="Calibri"/>
              </a:rPr>
              <a:t>предоставляет кредитную линию банкам, </a:t>
            </a:r>
            <a:r>
              <a:rPr lang="ru-RU" sz="2200" dirty="0" smtClean="0">
                <a:solidFill>
                  <a:schemeClr val="tx1"/>
                </a:solidFill>
                <a:latin typeface="Calibri"/>
                <a:cs typeface="Calibri"/>
              </a:rPr>
              <a:t>которые в </a:t>
            </a:r>
            <a:r>
              <a:rPr lang="ru-RU" sz="2200" dirty="0">
                <a:solidFill>
                  <a:schemeClr val="tx1"/>
                </a:solidFill>
                <a:latin typeface="Calibri"/>
                <a:cs typeface="Calibri"/>
              </a:rPr>
              <a:t>свою очередь, </a:t>
            </a:r>
            <a:r>
              <a:rPr lang="ru-RU" sz="2200" dirty="0" smtClean="0">
                <a:solidFill>
                  <a:schemeClr val="tx1"/>
                </a:solidFill>
                <a:latin typeface="Calibri"/>
                <a:cs typeface="Calibri"/>
              </a:rPr>
              <a:t>выдают </a:t>
            </a:r>
            <a:r>
              <a:rPr lang="ru-RU" sz="2200" dirty="0">
                <a:solidFill>
                  <a:schemeClr val="tx1"/>
                </a:solidFill>
                <a:latin typeface="Calibri"/>
                <a:cs typeface="Calibri"/>
              </a:rPr>
              <a:t>займы под низкий процент для повышения </a:t>
            </a:r>
            <a:r>
              <a:rPr lang="ru-RU" sz="2200" dirty="0" err="1">
                <a:solidFill>
                  <a:schemeClr val="tx1"/>
                </a:solidFill>
                <a:latin typeface="Calibri"/>
                <a:cs typeface="Calibri"/>
              </a:rPr>
              <a:t>энергоэффективности</a:t>
            </a:r>
            <a:r>
              <a:rPr lang="ru-RU" sz="2200" dirty="0">
                <a:solidFill>
                  <a:schemeClr val="tx1"/>
                </a:solidFill>
                <a:latin typeface="Calibri"/>
                <a:cs typeface="Calibri"/>
              </a:rPr>
              <a:t> в промышленности и зданиях</a:t>
            </a:r>
          </a:p>
          <a:p>
            <a:pPr lvl="1"/>
            <a:r>
              <a:rPr lang="ru-RU" sz="2200" dirty="0">
                <a:solidFill>
                  <a:schemeClr val="tx1"/>
                </a:solidFill>
                <a:latin typeface="Calibri"/>
                <a:cs typeface="Calibri"/>
              </a:rPr>
              <a:t>Для каждого $ 1 государственных денег, дополнительный 1 доллар был </a:t>
            </a:r>
            <a:r>
              <a:rPr lang="ru-RU" sz="2200" dirty="0" smtClean="0">
                <a:solidFill>
                  <a:schemeClr val="tx1"/>
                </a:solidFill>
                <a:latin typeface="Calibri"/>
                <a:cs typeface="Calibri"/>
              </a:rPr>
              <a:t>вложен из </a:t>
            </a:r>
            <a:r>
              <a:rPr lang="ru-RU" sz="2200" dirty="0">
                <a:solidFill>
                  <a:schemeClr val="tx1"/>
                </a:solidFill>
                <a:latin typeface="Calibri"/>
                <a:cs typeface="Calibri"/>
              </a:rPr>
              <a:t>частных источников до 2010 года (всего 450 </a:t>
            </a:r>
            <a:r>
              <a:rPr lang="ru-RU" sz="2200" dirty="0" smtClean="0">
                <a:solidFill>
                  <a:schemeClr val="tx1"/>
                </a:solidFill>
                <a:latin typeface="Calibri"/>
                <a:cs typeface="Calibri"/>
              </a:rPr>
              <a:t>миллион долларов </a:t>
            </a:r>
            <a:r>
              <a:rPr lang="ru-RU" sz="2200" dirty="0">
                <a:solidFill>
                  <a:schemeClr val="tx1"/>
                </a:solidFill>
                <a:latin typeface="Calibri"/>
                <a:cs typeface="Calibri"/>
              </a:rPr>
              <a:t>США).</a:t>
            </a:r>
          </a:p>
          <a:p>
            <a:pPr lvl="1"/>
            <a:r>
              <a:rPr lang="ru-RU" sz="2200" dirty="0">
                <a:solidFill>
                  <a:schemeClr val="tx1"/>
                </a:solidFill>
                <a:latin typeface="Calibri"/>
                <a:cs typeface="Calibri"/>
              </a:rPr>
              <a:t>К 2012 году этот показатель увеличился до USD 2 из частных источников </a:t>
            </a:r>
            <a:r>
              <a:rPr lang="ru-RU" sz="2200" dirty="0" smtClean="0">
                <a:solidFill>
                  <a:schemeClr val="tx1"/>
                </a:solidFill>
                <a:latin typeface="Calibri"/>
                <a:cs typeface="Calibri"/>
              </a:rPr>
              <a:t>для </a:t>
            </a:r>
            <a:r>
              <a:rPr lang="ru-RU" sz="2200" dirty="0">
                <a:solidFill>
                  <a:schemeClr val="tx1"/>
                </a:solidFill>
                <a:latin typeface="Calibri"/>
                <a:cs typeface="Calibri"/>
              </a:rPr>
              <a:t>каждого USD 1 из </a:t>
            </a:r>
            <a:r>
              <a:rPr lang="ru-RU" sz="2200" dirty="0" smtClean="0">
                <a:solidFill>
                  <a:schemeClr val="tx1"/>
                </a:solidFill>
                <a:latin typeface="Calibri"/>
                <a:cs typeface="Calibri"/>
              </a:rPr>
              <a:t>государственных </a:t>
            </a:r>
            <a:r>
              <a:rPr lang="ru-RU" sz="2200" dirty="0">
                <a:solidFill>
                  <a:schemeClr val="tx1"/>
                </a:solidFill>
                <a:latin typeface="Calibri"/>
                <a:cs typeface="Calibri"/>
              </a:rPr>
              <a:t>источников.</a:t>
            </a:r>
            <a:endParaRPr lang="en-GB" sz="2200" dirty="0" smtClean="0">
              <a:solidFill>
                <a:schemeClr val="tx1"/>
              </a:solidFill>
              <a:latin typeface="Calibri"/>
              <a:cs typeface="Calibri"/>
            </a:endParaRPr>
          </a:p>
          <a:p>
            <a:pPr lvl="1"/>
            <a:endParaRPr lang="en-GB" sz="2200" dirty="0" smtClean="0">
              <a:solidFill>
                <a:schemeClr val="tx1"/>
              </a:solidFill>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a:solidFill>
                  <a:schemeClr val="accent3">
                    <a:lumMod val="50000"/>
                  </a:schemeClr>
                </a:solidFill>
                <a:latin typeface="Calibri"/>
                <a:cs typeface="Calibri"/>
              </a:rPr>
              <a:t>П</a:t>
            </a:r>
            <a:r>
              <a:rPr lang="ru-RU" b="1" dirty="0" smtClean="0">
                <a:solidFill>
                  <a:schemeClr val="accent3">
                    <a:lumMod val="50000"/>
                  </a:schemeClr>
                </a:solidFill>
                <a:latin typeface="Calibri"/>
                <a:cs typeface="Calibri"/>
              </a:rPr>
              <a:t>ример</a:t>
            </a:r>
            <a:r>
              <a:rPr lang="en-GB" b="1" dirty="0" smtClean="0">
                <a:solidFill>
                  <a:schemeClr val="accent3">
                    <a:lumMod val="50000"/>
                  </a:schemeClr>
                </a:solidFill>
                <a:latin typeface="Calibri"/>
                <a:cs typeface="Calibri"/>
              </a:rPr>
              <a:t> – </a:t>
            </a:r>
            <a:r>
              <a:rPr lang="ru-RU" b="1" dirty="0" err="1" smtClean="0">
                <a:solidFill>
                  <a:schemeClr val="accent3">
                    <a:lumMod val="50000"/>
                  </a:schemeClr>
                </a:solidFill>
                <a:latin typeface="Calibri"/>
                <a:cs typeface="Calibri"/>
              </a:rPr>
              <a:t>Энергоэффективность</a:t>
            </a:r>
            <a:r>
              <a:rPr lang="ru-RU" b="1" dirty="0" smtClean="0">
                <a:solidFill>
                  <a:schemeClr val="accent3">
                    <a:lumMod val="50000"/>
                  </a:schemeClr>
                </a:solidFill>
                <a:latin typeface="Calibri"/>
                <a:cs typeface="Calibri"/>
              </a:rPr>
              <a:t> в Таиланде</a:t>
            </a:r>
            <a:endParaRPr lang="en-GB" b="1" dirty="0">
              <a:latin typeface="Calibri"/>
              <a:cs typeface="Calibri"/>
            </a:endParaRPr>
          </a:p>
        </p:txBody>
      </p:sp>
      <p:sp>
        <p:nvSpPr>
          <p:cNvPr id="5" name="Rechteck 4"/>
          <p:cNvSpPr/>
          <p:nvPr/>
        </p:nvSpPr>
        <p:spPr>
          <a:xfrm>
            <a:off x="3596831" y="6870430"/>
            <a:ext cx="6762417" cy="400110"/>
          </a:xfrm>
          <a:prstGeom prst="rect">
            <a:avLst/>
          </a:prstGeom>
        </p:spPr>
        <p:txBody>
          <a:bodyPr wrap="square">
            <a:spAutoFit/>
          </a:bodyPr>
          <a:lstStyle/>
          <a:p>
            <a:r>
              <a:rPr lang="ru-RU" sz="1000" dirty="0" smtClean="0"/>
              <a:t>Источник</a:t>
            </a:r>
            <a:r>
              <a:rPr lang="en-US" sz="1000" dirty="0" smtClean="0"/>
              <a:t>: </a:t>
            </a:r>
            <a:r>
              <a:rPr lang="en-US" sz="1000" dirty="0"/>
              <a:t>WRI, 2013 – </a:t>
            </a:r>
            <a:r>
              <a:rPr lang="ru-RU" sz="1000" dirty="0" smtClean="0"/>
              <a:t>Мобилизация Климатический Инвестиций</a:t>
            </a:r>
            <a:r>
              <a:rPr lang="en-US" sz="1000" dirty="0" smtClean="0"/>
              <a:t>-</a:t>
            </a:r>
            <a:r>
              <a:rPr lang="ru-RU" sz="1000" dirty="0" smtClean="0"/>
              <a:t>Роль международного климатического финансирования в создании готовности расширения </a:t>
            </a:r>
            <a:r>
              <a:rPr lang="ru-RU" sz="1000" dirty="0" err="1" smtClean="0"/>
              <a:t>низкоуглеродной</a:t>
            </a:r>
            <a:r>
              <a:rPr lang="ru-RU" sz="1000" dirty="0" smtClean="0"/>
              <a:t> энергии</a:t>
            </a:r>
            <a:endParaRPr lang="en-US" sz="1000" dirty="0"/>
          </a:p>
        </p:txBody>
      </p:sp>
    </p:spTree>
    <p:extLst>
      <p:ext uri="{BB962C8B-B14F-4D97-AF65-F5344CB8AC3E}">
        <p14:creationId xmlns:p14="http://schemas.microsoft.com/office/powerpoint/2010/main" val="3912104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b="1" dirty="0" smtClean="0">
                <a:latin typeface="Calibri"/>
                <a:cs typeface="Calibri"/>
              </a:rPr>
              <a:t>Где </a:t>
            </a:r>
            <a:r>
              <a:rPr lang="ru-RU" b="1" dirty="0">
                <a:latin typeface="Calibri"/>
                <a:cs typeface="Calibri"/>
              </a:rPr>
              <a:t>участие частного сектора имеет значение?</a:t>
            </a:r>
            <a:endParaRPr lang="en-GB" b="1" dirty="0">
              <a:latin typeface="Calibri"/>
              <a:cs typeface="Calibri"/>
            </a:endParaRPr>
          </a:p>
        </p:txBody>
      </p:sp>
      <p:pic>
        <p:nvPicPr>
          <p:cNvPr id="1026" name="Picture 2" descr="\\dc1.intern.adelphi.de\Projekte\LA\KL\KL 041 GIZ Climate Finance Workout\Konzept &amp; Planung\Key Visuals\Waterpic\small for PPTs\8_2_Private Sector Engage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t="19399" b="10819"/>
          <a:stretch/>
        </p:blipFill>
        <p:spPr bwMode="auto">
          <a:xfrm>
            <a:off x="425450" y="1504950"/>
            <a:ext cx="9717610"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92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ru-RU" dirty="0" smtClean="0">
                <a:latin typeface="Calibri"/>
                <a:cs typeface="Calibri"/>
              </a:rPr>
              <a:t>Проекты по возобновляемой энергии - </a:t>
            </a:r>
            <a:r>
              <a:rPr lang="ru-RU" dirty="0">
                <a:latin typeface="Calibri"/>
                <a:cs typeface="Calibri"/>
              </a:rPr>
              <a:t>с точки зрения инвестора </a:t>
            </a:r>
            <a:r>
              <a:rPr lang="ru-RU" dirty="0" smtClean="0">
                <a:latin typeface="Calibri"/>
                <a:cs typeface="Calibri"/>
              </a:rPr>
              <a:t>– являются иногда </a:t>
            </a:r>
            <a:r>
              <a:rPr lang="ru-RU" dirty="0">
                <a:latin typeface="Calibri"/>
                <a:cs typeface="Calibri"/>
              </a:rPr>
              <a:t>менее </a:t>
            </a:r>
            <a:r>
              <a:rPr lang="ru-RU" dirty="0" smtClean="0">
                <a:latin typeface="Calibri"/>
                <a:cs typeface="Calibri"/>
              </a:rPr>
              <a:t>привлекательными </a:t>
            </a:r>
            <a:r>
              <a:rPr lang="ru-RU" dirty="0">
                <a:latin typeface="Calibri"/>
                <a:cs typeface="Calibri"/>
              </a:rPr>
              <a:t>по сравнению с «традиционными» </a:t>
            </a:r>
            <a:r>
              <a:rPr lang="ru-RU" dirty="0" smtClean="0">
                <a:latin typeface="Calibri"/>
                <a:cs typeface="Calibri"/>
              </a:rPr>
              <a:t>проектами, </a:t>
            </a:r>
            <a:r>
              <a:rPr lang="ru-RU" dirty="0">
                <a:latin typeface="Calibri"/>
                <a:cs typeface="Calibri"/>
              </a:rPr>
              <a:t>из-за их высоких авансовых капитальных затрат и </a:t>
            </a:r>
            <a:r>
              <a:rPr lang="ru-RU" dirty="0" smtClean="0">
                <a:latin typeface="Calibri"/>
                <a:cs typeface="Calibri"/>
              </a:rPr>
              <a:t>долгосрочной потребности </a:t>
            </a:r>
            <a:r>
              <a:rPr lang="ru-RU" dirty="0">
                <a:latin typeface="Calibri"/>
                <a:cs typeface="Calibri"/>
              </a:rPr>
              <a:t>в финансировании.</a:t>
            </a:r>
            <a:endParaRPr lang="en-GB" b="0" kern="1200" dirty="0" smtClean="0">
              <a:solidFill>
                <a:srgbClr val="4B4B4B"/>
              </a:solidFill>
              <a:effectLst/>
              <a:latin typeface="Calibri"/>
              <a:cs typeface="Calibri"/>
            </a:endParaRPr>
          </a:p>
          <a:p>
            <a:pPr marL="0" indent="0">
              <a:buNone/>
            </a:pPr>
            <a:r>
              <a:rPr lang="ru-RU" b="0" kern="1200" dirty="0" smtClean="0">
                <a:solidFill>
                  <a:srgbClr val="4B4B4B"/>
                </a:solidFill>
                <a:effectLst/>
                <a:latin typeface="Calibri"/>
                <a:cs typeface="Calibri"/>
              </a:rPr>
              <a:t>Другие барьеры рынка включают</a:t>
            </a:r>
            <a:r>
              <a:rPr lang="en-GB" b="0" kern="1200" dirty="0" smtClean="0">
                <a:solidFill>
                  <a:srgbClr val="4B4B4B"/>
                </a:solidFill>
                <a:effectLst/>
                <a:latin typeface="Calibri"/>
                <a:cs typeface="Calibri"/>
              </a:rPr>
              <a:t>: </a:t>
            </a:r>
          </a:p>
          <a:p>
            <a:r>
              <a:rPr lang="ru-RU" dirty="0" smtClean="0">
                <a:latin typeface="Calibri"/>
                <a:cs typeface="Calibri"/>
              </a:rPr>
              <a:t>Внутренние нормы, </a:t>
            </a:r>
            <a:r>
              <a:rPr lang="ru-RU" dirty="0">
                <a:latin typeface="Calibri"/>
                <a:cs typeface="Calibri"/>
              </a:rPr>
              <a:t>субсидии и финансирование ориентированы на </a:t>
            </a:r>
            <a:r>
              <a:rPr lang="ru-RU" dirty="0" smtClean="0">
                <a:latin typeface="Calibri"/>
                <a:cs typeface="Calibri"/>
              </a:rPr>
              <a:t>сектора, базирующиеся на ископаемом топливе;</a:t>
            </a:r>
            <a:endParaRPr lang="ru-RU" dirty="0">
              <a:latin typeface="Calibri"/>
              <a:cs typeface="Calibri"/>
            </a:endParaRPr>
          </a:p>
          <a:p>
            <a:r>
              <a:rPr lang="ru-RU" dirty="0">
                <a:latin typeface="Calibri"/>
                <a:cs typeface="Calibri"/>
              </a:rPr>
              <a:t>Отсутствие подключения сетевой инфраструктуры;</a:t>
            </a:r>
          </a:p>
          <a:p>
            <a:r>
              <a:rPr lang="ru-RU" dirty="0" smtClean="0">
                <a:latin typeface="Calibri"/>
                <a:cs typeface="Calibri"/>
              </a:rPr>
              <a:t>Ограниченный технический </a:t>
            </a:r>
            <a:r>
              <a:rPr lang="ru-RU" dirty="0">
                <a:latin typeface="Calibri"/>
                <a:cs typeface="Calibri"/>
              </a:rPr>
              <a:t>/ </a:t>
            </a:r>
            <a:r>
              <a:rPr lang="ru-RU" dirty="0" smtClean="0">
                <a:latin typeface="Calibri"/>
                <a:cs typeface="Calibri"/>
              </a:rPr>
              <a:t>человеческий </a:t>
            </a:r>
            <a:r>
              <a:rPr lang="ru-RU" dirty="0">
                <a:latin typeface="Calibri"/>
                <a:cs typeface="Calibri"/>
              </a:rPr>
              <a:t>потенциал для реализации проектов и </a:t>
            </a:r>
            <a:r>
              <a:rPr lang="ru-RU" dirty="0" smtClean="0">
                <a:latin typeface="Calibri"/>
                <a:cs typeface="Calibri"/>
              </a:rPr>
              <a:t> </a:t>
            </a:r>
            <a:r>
              <a:rPr lang="ru-RU" dirty="0">
                <a:latin typeface="Calibri"/>
                <a:cs typeface="Calibri"/>
              </a:rPr>
              <a:t>экономически </a:t>
            </a:r>
            <a:r>
              <a:rPr lang="ru-RU" dirty="0" smtClean="0">
                <a:latin typeface="Calibri"/>
                <a:cs typeface="Calibri"/>
              </a:rPr>
              <a:t>эффективного управления проектами;</a:t>
            </a:r>
            <a:endParaRPr lang="ru-RU" dirty="0">
              <a:latin typeface="Calibri"/>
              <a:cs typeface="Calibri"/>
            </a:endParaRPr>
          </a:p>
          <a:p>
            <a:r>
              <a:rPr lang="ru-RU" dirty="0">
                <a:latin typeface="Calibri"/>
                <a:cs typeface="Calibri"/>
              </a:rPr>
              <a:t>Высокие операционные издержки, связанные с более </a:t>
            </a:r>
            <a:r>
              <a:rPr lang="ru-RU" dirty="0" smtClean="0">
                <a:latin typeface="Calibri"/>
                <a:cs typeface="Calibri"/>
              </a:rPr>
              <a:t>мелкими проектами по использованию </a:t>
            </a:r>
            <a:r>
              <a:rPr lang="ru-RU" dirty="0">
                <a:latin typeface="Calibri"/>
                <a:cs typeface="Calibri"/>
              </a:rPr>
              <a:t>возобновляемых источников энергии;</a:t>
            </a:r>
          </a:p>
          <a:p>
            <a:r>
              <a:rPr lang="ru-RU" dirty="0" smtClean="0">
                <a:latin typeface="Calibri"/>
                <a:cs typeface="Calibri"/>
              </a:rPr>
              <a:t>Прерывистый характер </a:t>
            </a:r>
            <a:r>
              <a:rPr lang="ru-RU" dirty="0">
                <a:latin typeface="Calibri"/>
                <a:cs typeface="Calibri"/>
              </a:rPr>
              <a:t>возобновляемых источников энергии</a:t>
            </a:r>
            <a:endParaRPr lang="en-GB" dirty="0" smtClean="0">
              <a:effectLst/>
              <a:latin typeface="Calibri"/>
              <a:cs typeface="Calibri"/>
            </a:endParaRPr>
          </a:p>
        </p:txBody>
      </p:sp>
      <p:sp>
        <p:nvSpPr>
          <p:cNvPr id="7" name="Title 3"/>
          <p:cNvSpPr>
            <a:spLocks noGrp="1"/>
          </p:cNvSpPr>
          <p:nvPr>
            <p:ph type="title"/>
          </p:nvPr>
        </p:nvSpPr>
        <p:spPr>
          <a:xfrm>
            <a:off x="558181" y="300747"/>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Возобновляемая энергия</a:t>
            </a:r>
            <a:r>
              <a:rPr lang="en-GB" b="1" dirty="0" smtClean="0">
                <a:solidFill>
                  <a:schemeClr val="accent3">
                    <a:lumMod val="50000"/>
                  </a:schemeClr>
                </a:solidFill>
                <a:latin typeface="Calibri"/>
                <a:cs typeface="Calibri"/>
              </a:rPr>
              <a:t>: </a:t>
            </a:r>
            <a:r>
              <a:rPr lang="ru-RU" b="1" dirty="0">
                <a:solidFill>
                  <a:schemeClr val="accent3">
                    <a:lumMod val="50000"/>
                  </a:schemeClr>
                </a:solidFill>
                <a:latin typeface="Calibri"/>
                <a:cs typeface="Calibri"/>
              </a:rPr>
              <a:t>сетевая солнечная и ветровая</a:t>
            </a:r>
            <a:endParaRPr lang="en-GB" b="1" dirty="0">
              <a:latin typeface="Calibri"/>
              <a:cs typeface="Calibri"/>
            </a:endParaRPr>
          </a:p>
        </p:txBody>
      </p:sp>
      <p:sp>
        <p:nvSpPr>
          <p:cNvPr id="5" name="Rechteck 4"/>
          <p:cNvSpPr/>
          <p:nvPr/>
        </p:nvSpPr>
        <p:spPr>
          <a:xfrm>
            <a:off x="3180372" y="6913570"/>
            <a:ext cx="1143262" cy="246221"/>
          </a:xfrm>
          <a:prstGeom prst="rect">
            <a:avLst/>
          </a:prstGeom>
        </p:spPr>
        <p:txBody>
          <a:bodyPr wrap="none">
            <a:spAutoFit/>
          </a:bodyPr>
          <a:lstStyle/>
          <a:p>
            <a:r>
              <a:rPr lang="en-CA" sz="1000" dirty="0" smtClean="0"/>
              <a:t>Source</a:t>
            </a:r>
            <a:r>
              <a:rPr lang="en-US" sz="1000" dirty="0" smtClean="0"/>
              <a:t>: </a:t>
            </a:r>
            <a:r>
              <a:rPr lang="en-CA" sz="1000" dirty="0" smtClean="0"/>
              <a:t>WRI</a:t>
            </a:r>
            <a:r>
              <a:rPr lang="en-CA" sz="1000" dirty="0"/>
              <a:t>, 2012</a:t>
            </a:r>
          </a:p>
        </p:txBody>
      </p:sp>
    </p:spTree>
    <p:extLst>
      <p:ext uri="{BB962C8B-B14F-4D97-AF65-F5344CB8AC3E}">
        <p14:creationId xmlns:p14="http://schemas.microsoft.com/office/powerpoint/2010/main" val="72773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534431" y="285462"/>
            <a:ext cx="8931301" cy="71071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a:solidFill>
                  <a:schemeClr val="accent3">
                    <a:lumMod val="50000"/>
                  </a:schemeClr>
                </a:solidFill>
                <a:latin typeface="Calibri"/>
                <a:cs typeface="Calibri"/>
              </a:rPr>
              <a:t>Возобновляемая энергия</a:t>
            </a:r>
            <a:r>
              <a:rPr lang="en-GB" b="1" dirty="0" smtClean="0">
                <a:solidFill>
                  <a:schemeClr val="accent3">
                    <a:lumMod val="50000"/>
                  </a:schemeClr>
                </a:solidFill>
                <a:latin typeface="Calibri"/>
                <a:cs typeface="Calibri"/>
              </a:rPr>
              <a:t>: </a:t>
            </a:r>
            <a:r>
              <a:rPr lang="ru-RU" b="1" dirty="0" smtClean="0">
                <a:solidFill>
                  <a:schemeClr val="accent3">
                    <a:lumMod val="50000"/>
                  </a:schemeClr>
                </a:solidFill>
                <a:latin typeface="Calibri"/>
                <a:cs typeface="Calibri"/>
              </a:rPr>
              <a:t>сетевая солнечная и ветровая</a:t>
            </a:r>
            <a:r>
              <a:rPr lang="en-GB" b="1" dirty="0" smtClean="0">
                <a:solidFill>
                  <a:schemeClr val="accent3">
                    <a:lumMod val="50000"/>
                  </a:schemeClr>
                </a:solidFill>
                <a:latin typeface="Calibri"/>
                <a:cs typeface="Calibri"/>
              </a:rPr>
              <a:t> (</a:t>
            </a:r>
            <a:r>
              <a:rPr lang="ru-RU" b="1" dirty="0" err="1" smtClean="0">
                <a:solidFill>
                  <a:schemeClr val="accent3">
                    <a:lumMod val="50000"/>
                  </a:schemeClr>
                </a:solidFill>
                <a:latin typeface="Calibri"/>
                <a:cs typeface="Calibri"/>
              </a:rPr>
              <a:t>прод</a:t>
            </a:r>
            <a:r>
              <a:rPr lang="en-GB" b="1" dirty="0" smtClean="0">
                <a:solidFill>
                  <a:schemeClr val="accent3">
                    <a:lumMod val="50000"/>
                  </a:schemeClr>
                </a:solidFill>
                <a:latin typeface="Calibri"/>
                <a:cs typeface="Calibri"/>
              </a:rPr>
              <a:t>.)</a:t>
            </a:r>
            <a:endParaRPr lang="en-GB" b="1" dirty="0">
              <a:latin typeface="Calibri"/>
              <a:cs typeface="Calibri"/>
            </a:endParaRPr>
          </a:p>
        </p:txBody>
      </p:sp>
      <p:sp>
        <p:nvSpPr>
          <p:cNvPr id="4" name="Content Placeholder 3"/>
          <p:cNvSpPr>
            <a:spLocks noGrp="1"/>
          </p:cNvSpPr>
          <p:nvPr>
            <p:ph idx="1"/>
          </p:nvPr>
        </p:nvSpPr>
        <p:spPr>
          <a:xfrm>
            <a:off x="534431" y="1166021"/>
            <a:ext cx="9359158" cy="5396636"/>
          </a:xfrm>
        </p:spPr>
        <p:txBody>
          <a:bodyPr/>
          <a:lstStyle/>
          <a:p>
            <a:pPr marL="0" indent="0">
              <a:buNone/>
            </a:pPr>
            <a:r>
              <a:rPr lang="ru-RU" sz="2000" dirty="0" smtClean="0">
                <a:latin typeface="Calibri"/>
                <a:cs typeface="Calibri"/>
              </a:rPr>
              <a:t>Государственные </a:t>
            </a:r>
            <a:r>
              <a:rPr lang="ru-RU" sz="2000" dirty="0">
                <a:latin typeface="Calibri"/>
                <a:cs typeface="Calibri"/>
              </a:rPr>
              <a:t>механизмы поддержки и финансовых инструментов для устранения </a:t>
            </a:r>
            <a:r>
              <a:rPr lang="ru-RU" sz="2000" dirty="0" smtClean="0">
                <a:latin typeface="Calibri"/>
                <a:cs typeface="Calibri"/>
              </a:rPr>
              <a:t>этих барьеров включают </a:t>
            </a:r>
            <a:r>
              <a:rPr lang="ru-RU" sz="2000" dirty="0">
                <a:latin typeface="Calibri"/>
                <a:cs typeface="Calibri"/>
              </a:rPr>
              <a:t>в себя</a:t>
            </a:r>
            <a:r>
              <a:rPr lang="ru-RU" sz="2000" dirty="0" smtClean="0">
                <a:latin typeface="Calibri"/>
                <a:cs typeface="Calibri"/>
              </a:rPr>
              <a:t>:</a:t>
            </a:r>
          </a:p>
          <a:p>
            <a:r>
              <a:rPr lang="ru-RU" sz="2000" b="1" kern="1200" dirty="0" smtClean="0">
                <a:solidFill>
                  <a:schemeClr val="tx2"/>
                </a:solidFill>
                <a:effectLst/>
                <a:latin typeface="Calibri"/>
                <a:cs typeface="Calibri"/>
              </a:rPr>
              <a:t>Механизмы Поддержки</a:t>
            </a:r>
            <a:endParaRPr lang="en-GB" sz="2000" b="1" kern="1200" dirty="0" smtClean="0">
              <a:solidFill>
                <a:schemeClr val="tx2"/>
              </a:solidFill>
              <a:effectLst/>
              <a:latin typeface="Calibri"/>
              <a:cs typeface="Calibri"/>
            </a:endParaRPr>
          </a:p>
          <a:p>
            <a:pPr lvl="1"/>
            <a:r>
              <a:rPr lang="ru-RU" sz="1800" dirty="0" smtClean="0">
                <a:latin typeface="Calibri"/>
                <a:cs typeface="Calibri"/>
              </a:rPr>
              <a:t>Политика льготных тарифов, которая способствует относительному повышению рентабельности </a:t>
            </a:r>
            <a:r>
              <a:rPr lang="ru-RU" sz="1800" dirty="0">
                <a:latin typeface="Calibri"/>
                <a:cs typeface="Calibri"/>
              </a:rPr>
              <a:t>возобновляемой энергии в течение </a:t>
            </a:r>
            <a:r>
              <a:rPr lang="ru-RU" sz="1800" dirty="0" smtClean="0">
                <a:latin typeface="Calibri"/>
                <a:cs typeface="Calibri"/>
              </a:rPr>
              <a:t>соответствующего периода</a:t>
            </a:r>
            <a:endParaRPr lang="ru-RU" sz="1800" dirty="0">
              <a:latin typeface="Calibri"/>
              <a:cs typeface="Calibri"/>
            </a:endParaRPr>
          </a:p>
          <a:p>
            <a:pPr lvl="1"/>
            <a:r>
              <a:rPr lang="ru-RU" sz="1800" dirty="0">
                <a:latin typeface="Calibri"/>
                <a:cs typeface="Calibri"/>
              </a:rPr>
              <a:t>Сокращение субсидий и стимулов для </a:t>
            </a:r>
            <a:r>
              <a:rPr lang="ru-RU" sz="1800" dirty="0" smtClean="0">
                <a:latin typeface="Calibri"/>
                <a:cs typeface="Calibri"/>
              </a:rPr>
              <a:t>секторов использующих ископаемое топливо</a:t>
            </a:r>
            <a:endParaRPr lang="ru-RU" sz="1800" dirty="0">
              <a:latin typeface="Calibri"/>
              <a:cs typeface="Calibri"/>
            </a:endParaRPr>
          </a:p>
          <a:p>
            <a:pPr lvl="1"/>
            <a:r>
              <a:rPr lang="ru-RU" sz="1800" dirty="0">
                <a:latin typeface="Calibri"/>
                <a:cs typeface="Calibri"/>
              </a:rPr>
              <a:t>Техническая </a:t>
            </a:r>
            <a:r>
              <a:rPr lang="ru-RU" sz="1800" dirty="0" smtClean="0">
                <a:latin typeface="Calibri"/>
                <a:cs typeface="Calibri"/>
              </a:rPr>
              <a:t>поддержка для создания стандартизированных </a:t>
            </a:r>
            <a:r>
              <a:rPr lang="en-GB" sz="1800" dirty="0">
                <a:latin typeface="Calibri"/>
                <a:cs typeface="Calibri"/>
              </a:rPr>
              <a:t>PPAs</a:t>
            </a:r>
            <a:r>
              <a:rPr lang="ru-RU" sz="1800" dirty="0" smtClean="0">
                <a:latin typeface="Calibri"/>
                <a:cs typeface="Calibri"/>
              </a:rPr>
              <a:t> </a:t>
            </a:r>
            <a:r>
              <a:rPr lang="ru-RU" sz="1800" dirty="0">
                <a:latin typeface="Calibri"/>
                <a:cs typeface="Calibri"/>
              </a:rPr>
              <a:t>для небольших проектов</a:t>
            </a:r>
          </a:p>
          <a:p>
            <a:pPr lvl="1"/>
            <a:r>
              <a:rPr lang="ru-RU" sz="1800" dirty="0">
                <a:latin typeface="Calibri"/>
                <a:cs typeface="Calibri"/>
              </a:rPr>
              <a:t>Техническое содействие </a:t>
            </a:r>
            <a:r>
              <a:rPr lang="ru-RU" sz="1800" dirty="0" smtClean="0">
                <a:latin typeface="Calibri"/>
                <a:cs typeface="Calibri"/>
              </a:rPr>
              <a:t>для улучшение установок, </a:t>
            </a:r>
            <a:r>
              <a:rPr lang="ru-RU" sz="1800" dirty="0">
                <a:latin typeface="Calibri"/>
                <a:cs typeface="Calibri"/>
              </a:rPr>
              <a:t>и, следовательно, использование возможностей установленной мощности</a:t>
            </a:r>
            <a:endParaRPr lang="en-GB" sz="1800" dirty="0" smtClean="0">
              <a:effectLst/>
              <a:latin typeface="Calibri"/>
              <a:cs typeface="Calibri"/>
            </a:endParaRPr>
          </a:p>
          <a:p>
            <a:r>
              <a:rPr lang="ru-RU" sz="2000" b="1" kern="1200" dirty="0" smtClean="0">
                <a:solidFill>
                  <a:schemeClr val="tx2"/>
                </a:solidFill>
                <a:effectLst/>
                <a:latin typeface="Calibri"/>
                <a:cs typeface="Calibri"/>
              </a:rPr>
              <a:t>Государственные Финансовые Инструменты</a:t>
            </a:r>
            <a:endParaRPr lang="en-GB" sz="2000" b="1" kern="1200" dirty="0" smtClean="0">
              <a:solidFill>
                <a:schemeClr val="tx2"/>
              </a:solidFill>
              <a:effectLst/>
              <a:latin typeface="Calibri"/>
              <a:cs typeface="Calibri"/>
            </a:endParaRPr>
          </a:p>
          <a:p>
            <a:pPr lvl="1"/>
            <a:r>
              <a:rPr lang="ru-RU" sz="1800" dirty="0">
                <a:latin typeface="Calibri"/>
                <a:cs typeface="Calibri"/>
              </a:rPr>
              <a:t>Более долгосрочные кредиты, чтобы улучшить </a:t>
            </a:r>
            <a:r>
              <a:rPr lang="ru-RU" sz="1800" dirty="0" smtClean="0">
                <a:latin typeface="Calibri"/>
                <a:cs typeface="Calibri"/>
              </a:rPr>
              <a:t>коэффициент </a:t>
            </a:r>
            <a:r>
              <a:rPr lang="ru-RU" sz="1800" dirty="0">
                <a:latin typeface="Calibri"/>
                <a:cs typeface="Calibri"/>
              </a:rPr>
              <a:t>обслуживания долга -  </a:t>
            </a:r>
            <a:r>
              <a:rPr lang="ru-RU" sz="1800" dirty="0" smtClean="0">
                <a:latin typeface="Calibri"/>
                <a:cs typeface="Calibri"/>
              </a:rPr>
              <a:t>это ключевой </a:t>
            </a:r>
            <a:r>
              <a:rPr lang="ru-RU" sz="1800" dirty="0">
                <a:latin typeface="Calibri"/>
                <a:cs typeface="Calibri"/>
              </a:rPr>
              <a:t>финансовый коэффициент используется финансистами для определения </a:t>
            </a:r>
            <a:r>
              <a:rPr lang="ru-RU" sz="1800" dirty="0" err="1">
                <a:latin typeface="Calibri"/>
                <a:cs typeface="Calibri"/>
              </a:rPr>
              <a:t>финансируемости</a:t>
            </a:r>
            <a:r>
              <a:rPr lang="ru-RU" sz="1800" dirty="0">
                <a:latin typeface="Calibri"/>
                <a:cs typeface="Calibri"/>
              </a:rPr>
              <a:t> проекта</a:t>
            </a:r>
          </a:p>
          <a:p>
            <a:pPr lvl="1"/>
            <a:r>
              <a:rPr lang="ru-RU" sz="1800" dirty="0" smtClean="0">
                <a:latin typeface="Calibri"/>
                <a:cs typeface="Calibri"/>
              </a:rPr>
              <a:t>Страхование риска поручителей</a:t>
            </a:r>
            <a:endParaRPr lang="en-GB" sz="1800" dirty="0">
              <a:latin typeface="Calibri"/>
              <a:cs typeface="Calibri"/>
            </a:endParaRPr>
          </a:p>
          <a:p>
            <a:pPr lvl="1"/>
            <a:r>
              <a:rPr lang="ru-RU" sz="1800" dirty="0" smtClean="0">
                <a:latin typeface="Calibri"/>
                <a:cs typeface="Calibri"/>
              </a:rPr>
              <a:t>Кредитование </a:t>
            </a:r>
            <a:r>
              <a:rPr lang="ru-RU" sz="1800" dirty="0">
                <a:latin typeface="Calibri"/>
                <a:cs typeface="Calibri"/>
              </a:rPr>
              <a:t>за счет частных финансовых посредников для того, чтобы улучшить </a:t>
            </a:r>
            <a:r>
              <a:rPr lang="ru-RU" sz="1800" dirty="0" smtClean="0">
                <a:latin typeface="Calibri"/>
                <a:cs typeface="Calibri"/>
              </a:rPr>
              <a:t>комфортность </a:t>
            </a:r>
            <a:r>
              <a:rPr lang="ru-RU" sz="1800" dirty="0">
                <a:latin typeface="Calibri"/>
                <a:cs typeface="Calibri"/>
              </a:rPr>
              <a:t>финансирования и </a:t>
            </a:r>
            <a:r>
              <a:rPr lang="ru-RU" sz="1800" dirty="0" smtClean="0">
                <a:latin typeface="Calibri"/>
                <a:cs typeface="Calibri"/>
              </a:rPr>
              <a:t>повышение </a:t>
            </a:r>
            <a:r>
              <a:rPr lang="ru-RU" sz="1800" dirty="0">
                <a:latin typeface="Calibri"/>
                <a:cs typeface="Calibri"/>
              </a:rPr>
              <a:t>осведомленности</a:t>
            </a:r>
            <a:endParaRPr lang="ru-RU" sz="1800" b="0" kern="1200" dirty="0" smtClean="0">
              <a:solidFill>
                <a:srgbClr val="4B4B4B"/>
              </a:solidFill>
              <a:effectLst/>
              <a:latin typeface="Calibri"/>
              <a:cs typeface="Calibri"/>
            </a:endParaRPr>
          </a:p>
          <a:p>
            <a:pPr lvl="1"/>
            <a:endParaRPr lang="en-GB" dirty="0" smtClean="0">
              <a:effectLst/>
              <a:latin typeface="Calibri"/>
              <a:cs typeface="Calibri"/>
            </a:endParaRPr>
          </a:p>
          <a:p>
            <a:pPr lvl="1"/>
            <a:endParaRPr lang="en-GB" sz="2200" dirty="0" smtClean="0">
              <a:solidFill>
                <a:schemeClr val="tx1"/>
              </a:solidFill>
              <a:latin typeface="Calibri"/>
              <a:cs typeface="Calibri"/>
            </a:endParaRPr>
          </a:p>
        </p:txBody>
      </p:sp>
      <p:sp>
        <p:nvSpPr>
          <p:cNvPr id="5" name="Rechteck 4"/>
          <p:cNvSpPr/>
          <p:nvPr/>
        </p:nvSpPr>
        <p:spPr>
          <a:xfrm>
            <a:off x="4323634" y="6913570"/>
            <a:ext cx="1297150" cy="246221"/>
          </a:xfrm>
          <a:prstGeom prst="rect">
            <a:avLst/>
          </a:prstGeom>
        </p:spPr>
        <p:txBody>
          <a:bodyPr wrap="none">
            <a:spAutoFit/>
          </a:bodyPr>
          <a:lstStyle/>
          <a:p>
            <a:r>
              <a:rPr lang="ru-RU" sz="1000" dirty="0" smtClean="0"/>
              <a:t>Источник</a:t>
            </a:r>
            <a:r>
              <a:rPr lang="en-US" sz="1000" dirty="0" smtClean="0"/>
              <a:t>: </a:t>
            </a:r>
            <a:r>
              <a:rPr lang="en-CA" sz="1000" dirty="0" smtClean="0"/>
              <a:t>WRI</a:t>
            </a:r>
            <a:r>
              <a:rPr lang="en-CA" sz="1000" dirty="0"/>
              <a:t>, 2012</a:t>
            </a:r>
          </a:p>
        </p:txBody>
      </p:sp>
    </p:spTree>
    <p:extLst>
      <p:ext uri="{BB962C8B-B14F-4D97-AF65-F5344CB8AC3E}">
        <p14:creationId xmlns:p14="http://schemas.microsoft.com/office/powerpoint/2010/main" val="359770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GB" sz="2000" b="1" dirty="0" smtClean="0">
                <a:solidFill>
                  <a:schemeClr val="tx2"/>
                </a:solidFill>
                <a:latin typeface="Calibri"/>
                <a:cs typeface="Calibri"/>
              </a:rPr>
              <a:t>“</a:t>
            </a:r>
            <a:r>
              <a:rPr lang="ru-RU" sz="2000" b="1" dirty="0" smtClean="0">
                <a:solidFill>
                  <a:schemeClr val="tx2"/>
                </a:solidFill>
                <a:latin typeface="Calibri"/>
                <a:cs typeface="Calibri"/>
              </a:rPr>
              <a:t>Программа</a:t>
            </a:r>
            <a:r>
              <a:rPr lang="en-GB" sz="2000" b="1" dirty="0" smtClean="0">
                <a:solidFill>
                  <a:schemeClr val="tx2"/>
                </a:solidFill>
                <a:latin typeface="Calibri"/>
                <a:cs typeface="Calibri"/>
              </a:rPr>
              <a:t> </a:t>
            </a:r>
            <a:r>
              <a:rPr lang="en-GB" sz="2000" b="1" dirty="0" err="1">
                <a:solidFill>
                  <a:schemeClr val="tx2"/>
                </a:solidFill>
                <a:latin typeface="Calibri"/>
                <a:cs typeface="Calibri"/>
              </a:rPr>
              <a:t>Solaire</a:t>
            </a:r>
            <a:r>
              <a:rPr lang="en-GB" sz="2000" b="1" dirty="0">
                <a:solidFill>
                  <a:schemeClr val="tx2"/>
                </a:solidFill>
                <a:latin typeface="Calibri"/>
                <a:cs typeface="Calibri"/>
              </a:rPr>
              <a:t>” (</a:t>
            </a:r>
            <a:r>
              <a:rPr lang="en-GB" sz="2000" b="1" dirty="0" err="1">
                <a:solidFill>
                  <a:schemeClr val="tx2"/>
                </a:solidFill>
                <a:latin typeface="Calibri"/>
                <a:cs typeface="Calibri"/>
              </a:rPr>
              <a:t>Prosol</a:t>
            </a:r>
            <a:r>
              <a:rPr lang="en-GB" sz="2000" b="1" dirty="0" smtClean="0">
                <a:solidFill>
                  <a:schemeClr val="tx2"/>
                </a:solidFill>
                <a:latin typeface="Calibri"/>
                <a:cs typeface="Calibri"/>
              </a:rPr>
              <a:t>) </a:t>
            </a:r>
          </a:p>
          <a:p>
            <a:pPr marL="0" indent="0">
              <a:buNone/>
            </a:pPr>
            <a:endParaRPr lang="en-GB" sz="2000" b="1" dirty="0" smtClean="0">
              <a:solidFill>
                <a:schemeClr val="tx2"/>
              </a:solidFill>
              <a:effectLst/>
              <a:latin typeface="Calibri"/>
              <a:cs typeface="Calibri"/>
            </a:endParaRPr>
          </a:p>
          <a:p>
            <a:pPr lvl="1"/>
            <a:r>
              <a:rPr lang="ru-RU" dirty="0">
                <a:solidFill>
                  <a:schemeClr val="tx1"/>
                </a:solidFill>
                <a:latin typeface="Calibri"/>
                <a:cs typeface="Calibri"/>
              </a:rPr>
              <a:t>Поддержка солнечных водонагревателей в жилых зданиях</a:t>
            </a:r>
          </a:p>
          <a:p>
            <a:pPr lvl="1"/>
            <a:r>
              <a:rPr lang="ru-RU" dirty="0">
                <a:solidFill>
                  <a:schemeClr val="tx1"/>
                </a:solidFill>
                <a:latin typeface="Calibri"/>
                <a:cs typeface="Calibri"/>
              </a:rPr>
              <a:t>Предоставление 20% субсидий на капитальные затраты и субсидии временной процентной ставки по </a:t>
            </a:r>
            <a:r>
              <a:rPr lang="ru-RU" dirty="0" smtClean="0">
                <a:solidFill>
                  <a:schemeClr val="tx1"/>
                </a:solidFill>
                <a:latin typeface="Calibri"/>
                <a:cs typeface="Calibri"/>
              </a:rPr>
              <a:t>кредитам, для покупки солнечных водонагревателей</a:t>
            </a:r>
            <a:endParaRPr lang="ru-RU" dirty="0">
              <a:solidFill>
                <a:schemeClr val="tx1"/>
              </a:solidFill>
              <a:latin typeface="Calibri"/>
              <a:cs typeface="Calibri"/>
            </a:endParaRPr>
          </a:p>
          <a:p>
            <a:pPr lvl="1"/>
            <a:r>
              <a:rPr lang="ru-RU" dirty="0" smtClean="0">
                <a:solidFill>
                  <a:schemeClr val="tx1"/>
                </a:solidFill>
                <a:latin typeface="Calibri"/>
                <a:cs typeface="Calibri"/>
              </a:rPr>
              <a:t>Общий </a:t>
            </a:r>
            <a:r>
              <a:rPr lang="ru-RU" dirty="0">
                <a:solidFill>
                  <a:schemeClr val="tx1"/>
                </a:solidFill>
                <a:latin typeface="Calibri"/>
                <a:cs typeface="Calibri"/>
              </a:rPr>
              <a:t>объем инвестиций в 134 млн долларов США в период с 2005 - 2010, из которых 18% приходится на государственные и 82% из частных источников.</a:t>
            </a:r>
            <a:endParaRPr lang="en-GB" dirty="0" smtClean="0">
              <a:solidFill>
                <a:schemeClr val="tx1"/>
              </a:solidFill>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Возобновляемая энергия Туниса</a:t>
            </a:r>
            <a:endParaRPr lang="en-GB" b="1" dirty="0">
              <a:latin typeface="Calibri"/>
              <a:cs typeface="Calibri"/>
            </a:endParaRPr>
          </a:p>
        </p:txBody>
      </p:sp>
      <p:sp>
        <p:nvSpPr>
          <p:cNvPr id="5" name="Rechteck 4"/>
          <p:cNvSpPr/>
          <p:nvPr/>
        </p:nvSpPr>
        <p:spPr>
          <a:xfrm>
            <a:off x="3623992" y="6935770"/>
            <a:ext cx="6762417" cy="400110"/>
          </a:xfrm>
          <a:prstGeom prst="rect">
            <a:avLst/>
          </a:prstGeom>
        </p:spPr>
        <p:txBody>
          <a:bodyPr wrap="square">
            <a:spAutoFit/>
          </a:bodyPr>
          <a:lstStyle/>
          <a:p>
            <a:r>
              <a:rPr lang="ru-RU" sz="1000" dirty="0" smtClean="0"/>
              <a:t>Источник</a:t>
            </a:r>
            <a:r>
              <a:rPr lang="en-US" sz="1000" dirty="0" smtClean="0"/>
              <a:t>: </a:t>
            </a:r>
            <a:r>
              <a:rPr lang="en-US" sz="1000" dirty="0"/>
              <a:t>WRI, 2013 – </a:t>
            </a:r>
            <a:r>
              <a:rPr lang="ru-RU" sz="1000" dirty="0" smtClean="0"/>
              <a:t>Мобилизация климатически инвестиций – Роль Международного Климатического Финансирования в обеспечении Готовности для Расширения использования низко углеродной энергии</a:t>
            </a:r>
            <a:endParaRPr lang="en-US" sz="1000" dirty="0"/>
          </a:p>
        </p:txBody>
      </p:sp>
    </p:spTree>
    <p:extLst>
      <p:ext uri="{BB962C8B-B14F-4D97-AF65-F5344CB8AC3E}">
        <p14:creationId xmlns:p14="http://schemas.microsoft.com/office/powerpoint/2010/main" val="254887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Адаптация</a:t>
            </a:r>
            <a:endParaRPr lang="en-GB" b="1" dirty="0">
              <a:latin typeface="Calibri"/>
              <a:cs typeface="Calibri"/>
            </a:endParaRPr>
          </a:p>
        </p:txBody>
      </p:sp>
      <p:sp>
        <p:nvSpPr>
          <p:cNvPr id="4" name="Content Placeholder 3"/>
          <p:cNvSpPr>
            <a:spLocks noGrp="1"/>
          </p:cNvSpPr>
          <p:nvPr>
            <p:ph idx="1"/>
          </p:nvPr>
        </p:nvSpPr>
        <p:spPr/>
        <p:txBody>
          <a:bodyPr/>
          <a:lstStyle/>
          <a:p>
            <a:pPr marL="0" indent="0">
              <a:buNone/>
            </a:pPr>
            <a:r>
              <a:rPr lang="ru-RU" sz="2000" b="1" dirty="0" smtClean="0">
                <a:solidFill>
                  <a:schemeClr val="tx2"/>
                </a:solidFill>
                <a:latin typeface="Calibri"/>
                <a:cs typeface="Calibri"/>
              </a:rPr>
              <a:t>Варианты вовлечения частного сектора в процесс адаптации</a:t>
            </a:r>
            <a:r>
              <a:rPr lang="en-GB" sz="2000" b="1" dirty="0" smtClean="0">
                <a:solidFill>
                  <a:schemeClr val="tx2"/>
                </a:solidFill>
                <a:latin typeface="Calibri"/>
                <a:cs typeface="Calibri"/>
              </a:rPr>
              <a:t>:</a:t>
            </a:r>
          </a:p>
          <a:p>
            <a:pPr marL="0" indent="0">
              <a:buNone/>
            </a:pPr>
            <a:endParaRPr lang="en-GB" sz="2000" b="1" dirty="0" smtClean="0">
              <a:solidFill>
                <a:schemeClr val="tx2"/>
              </a:solidFill>
              <a:latin typeface="Calibri"/>
              <a:cs typeface="Calibri"/>
            </a:endParaRPr>
          </a:p>
          <a:p>
            <a:r>
              <a:rPr lang="ru-RU" sz="2000" dirty="0" err="1" smtClean="0">
                <a:latin typeface="Calibri"/>
                <a:cs typeface="Calibri"/>
              </a:rPr>
              <a:t>Климатостойкость</a:t>
            </a:r>
            <a:r>
              <a:rPr lang="ru-RU" sz="2000" dirty="0" smtClean="0">
                <a:latin typeface="Calibri"/>
                <a:cs typeface="Calibri"/>
              </a:rPr>
              <a:t> субъектов частного сектора </a:t>
            </a:r>
            <a:endParaRPr lang="en-GB" sz="2000" dirty="0" smtClean="0">
              <a:latin typeface="Calibri"/>
              <a:cs typeface="Calibri"/>
            </a:endParaRPr>
          </a:p>
          <a:p>
            <a:r>
              <a:rPr lang="ru-RU" sz="2000" dirty="0" smtClean="0">
                <a:latin typeface="Calibri"/>
                <a:cs typeface="Calibri"/>
              </a:rPr>
              <a:t>Со-финансирование развития инфраструктуры</a:t>
            </a:r>
            <a:endParaRPr lang="en-GB" sz="2000" dirty="0" smtClean="0">
              <a:latin typeface="Calibri"/>
              <a:cs typeface="Calibri"/>
            </a:endParaRPr>
          </a:p>
          <a:p>
            <a:r>
              <a:rPr lang="ru-RU" sz="2000" dirty="0" smtClean="0">
                <a:latin typeface="Calibri"/>
                <a:cs typeface="Calibri"/>
              </a:rPr>
              <a:t>Продукция и услуги адаптации</a:t>
            </a:r>
            <a:r>
              <a:rPr lang="en-GB" sz="2000" dirty="0" smtClean="0">
                <a:latin typeface="Calibri"/>
                <a:cs typeface="Calibri"/>
              </a:rPr>
              <a:t>: </a:t>
            </a:r>
          </a:p>
          <a:p>
            <a:pPr lvl="1"/>
            <a:r>
              <a:rPr lang="ru-RU" dirty="0" smtClean="0">
                <a:latin typeface="Calibri"/>
                <a:cs typeface="Calibri"/>
              </a:rPr>
              <a:t>н</a:t>
            </a:r>
            <a:r>
              <a:rPr lang="en-GB" dirty="0" smtClean="0">
                <a:latin typeface="Calibri"/>
                <a:cs typeface="Calibri"/>
              </a:rPr>
              <a:t>.</a:t>
            </a:r>
            <a:r>
              <a:rPr lang="ru-RU" dirty="0">
                <a:latin typeface="Calibri"/>
                <a:cs typeface="Calibri"/>
              </a:rPr>
              <a:t>п</a:t>
            </a:r>
            <a:r>
              <a:rPr lang="en-GB" dirty="0" smtClean="0">
                <a:latin typeface="Calibri"/>
                <a:cs typeface="Calibri"/>
              </a:rPr>
              <a:t>. </a:t>
            </a:r>
            <a:r>
              <a:rPr lang="ru-RU" dirty="0" smtClean="0">
                <a:latin typeface="Calibri"/>
                <a:cs typeface="Calibri"/>
              </a:rPr>
              <a:t>проектирование</a:t>
            </a:r>
            <a:r>
              <a:rPr lang="en-GB" dirty="0" smtClean="0">
                <a:latin typeface="Calibri"/>
                <a:cs typeface="Calibri"/>
              </a:rPr>
              <a:t>, </a:t>
            </a:r>
            <a:r>
              <a:rPr lang="ru-RU" dirty="0" smtClean="0">
                <a:latin typeface="Calibri"/>
                <a:cs typeface="Calibri"/>
              </a:rPr>
              <a:t>производство и распределение товаров и услуг, которые могут помочь снизить уязвимость отдельных лиц и сообществ к изменению климата</a:t>
            </a:r>
            <a:endParaRPr lang="en-GB" dirty="0">
              <a:latin typeface="Calibri"/>
              <a:cs typeface="Calibri"/>
            </a:endParaRPr>
          </a:p>
          <a:p>
            <a:r>
              <a:rPr lang="ru-RU" sz="2000" dirty="0" smtClean="0">
                <a:latin typeface="Calibri"/>
                <a:cs typeface="Calibri"/>
              </a:rPr>
              <a:t>Предоставление инструментов для управления рисками</a:t>
            </a:r>
            <a:r>
              <a:rPr lang="en-GB" sz="2000" dirty="0" smtClean="0">
                <a:latin typeface="Calibri"/>
                <a:cs typeface="Calibri"/>
              </a:rPr>
              <a:t>,</a:t>
            </a:r>
            <a:r>
              <a:rPr lang="ru-RU" sz="2000" dirty="0" smtClean="0">
                <a:latin typeface="Calibri"/>
                <a:cs typeface="Calibri"/>
              </a:rPr>
              <a:t> включая страхование</a:t>
            </a:r>
            <a:endParaRPr lang="en-GB" sz="2000" dirty="0" smtClean="0">
              <a:latin typeface="Calibri"/>
              <a:cs typeface="Calibri"/>
            </a:endParaRPr>
          </a:p>
          <a:p>
            <a:endParaRPr lang="en-GB" sz="2000" dirty="0">
              <a:latin typeface="Calibri"/>
              <a:cs typeface="Calibri"/>
            </a:endParaRPr>
          </a:p>
          <a:p>
            <a:pPr marL="0" indent="0">
              <a:buNone/>
            </a:pPr>
            <a:r>
              <a:rPr lang="en-GB" sz="2000" dirty="0" smtClean="0">
                <a:latin typeface="Calibri"/>
                <a:cs typeface="Calibri"/>
                <a:sym typeface="Wingdings" panose="05000000000000000000" pitchFamily="2" charset="2"/>
              </a:rPr>
              <a:t> </a:t>
            </a:r>
            <a:r>
              <a:rPr lang="en-GB" sz="2000" dirty="0" smtClean="0">
                <a:latin typeface="Calibri"/>
                <a:cs typeface="Calibri"/>
              </a:rPr>
              <a:t> </a:t>
            </a:r>
            <a:r>
              <a:rPr lang="ru-RU" sz="2000" dirty="0" smtClean="0">
                <a:latin typeface="Calibri"/>
                <a:cs typeface="Calibri"/>
              </a:rPr>
              <a:t>Уровень финансирования частного сектора для адаптации в настоящее время очень низкий</a:t>
            </a:r>
            <a:endParaRPr lang="en-GB" sz="2000" dirty="0" smtClean="0">
              <a:latin typeface="Calibri"/>
              <a:cs typeface="Calibri"/>
            </a:endParaRPr>
          </a:p>
          <a:p>
            <a:pPr marL="0" indent="0">
              <a:buNone/>
            </a:pPr>
            <a:endParaRPr lang="en-GB" sz="2400" dirty="0">
              <a:latin typeface="Calibri"/>
              <a:cs typeface="Calibri"/>
            </a:endParaRPr>
          </a:p>
        </p:txBody>
      </p:sp>
    </p:spTree>
    <p:extLst>
      <p:ext uri="{BB962C8B-B14F-4D97-AF65-F5344CB8AC3E}">
        <p14:creationId xmlns:p14="http://schemas.microsoft.com/office/powerpoint/2010/main" val="99001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899" y="1351618"/>
            <a:ext cx="9619624" cy="5396636"/>
          </a:xfrm>
        </p:spPr>
        <p:txBody>
          <a:bodyPr/>
          <a:lstStyle/>
          <a:p>
            <a:pPr marL="0" indent="0">
              <a:buNone/>
            </a:pPr>
            <a:r>
              <a:rPr lang="ru-RU" sz="2000" b="1" dirty="0" smtClean="0">
                <a:solidFill>
                  <a:schemeClr val="tx2"/>
                </a:solidFill>
                <a:latin typeface="Calibri"/>
                <a:cs typeface="Calibri"/>
              </a:rPr>
              <a:t>Пилотная Программа по Адаптации к Изменению Климата</a:t>
            </a:r>
            <a:r>
              <a:rPr lang="en-GB" sz="2000" b="1" dirty="0" smtClean="0">
                <a:solidFill>
                  <a:schemeClr val="tx2"/>
                </a:solidFill>
                <a:latin typeface="Calibri"/>
                <a:cs typeface="Calibri"/>
              </a:rPr>
              <a:t>: </a:t>
            </a:r>
            <a:r>
              <a:rPr lang="ru-RU" sz="2000" b="1" dirty="0" smtClean="0">
                <a:solidFill>
                  <a:schemeClr val="tx2"/>
                </a:solidFill>
                <a:latin typeface="Calibri"/>
                <a:cs typeface="Calibri"/>
              </a:rPr>
              <a:t>Вовлечение частного сектора в Непале</a:t>
            </a:r>
            <a:endParaRPr lang="en-GB" sz="2000" b="1" dirty="0" smtClean="0">
              <a:solidFill>
                <a:schemeClr val="tx2"/>
              </a:solidFill>
              <a:latin typeface="Calibri"/>
              <a:cs typeface="Calibri"/>
            </a:endParaRPr>
          </a:p>
          <a:p>
            <a:pPr marL="0" indent="0">
              <a:buNone/>
            </a:pPr>
            <a:endParaRPr lang="en-GB" sz="2000" b="1" dirty="0" smtClean="0">
              <a:solidFill>
                <a:schemeClr val="tx2"/>
              </a:solidFill>
              <a:effectLst/>
              <a:latin typeface="Calibri"/>
              <a:cs typeface="Calibri"/>
            </a:endParaRPr>
          </a:p>
          <a:p>
            <a:r>
              <a:rPr lang="ru-RU" sz="2000" dirty="0" smtClean="0">
                <a:effectLst/>
                <a:latin typeface="Calibri"/>
                <a:cs typeface="Calibri"/>
              </a:rPr>
              <a:t>Повысить осведомленность местного частного сектора о рисках и возможностях связанных с влиянием изменения климата на сельское хозяйство</a:t>
            </a:r>
            <a:endParaRPr lang="en-GB" sz="2000" dirty="0" smtClean="0">
              <a:effectLst/>
              <a:latin typeface="Calibri"/>
              <a:cs typeface="Calibri"/>
            </a:endParaRPr>
          </a:p>
          <a:p>
            <a:r>
              <a:rPr lang="ru-RU" sz="2000" dirty="0">
                <a:latin typeface="Calibri"/>
                <a:cs typeface="Calibri"/>
              </a:rPr>
              <a:t>Поощрять местные коммерческие банки предоставлять кредиты для деятельности, связанной с </a:t>
            </a:r>
            <a:r>
              <a:rPr lang="ru-RU" sz="2000" dirty="0" smtClean="0">
                <a:latin typeface="Calibri"/>
                <a:cs typeface="Calibri"/>
              </a:rPr>
              <a:t>адаптацией</a:t>
            </a:r>
          </a:p>
          <a:p>
            <a:r>
              <a:rPr lang="ru-RU" sz="2000" dirty="0" smtClean="0">
                <a:effectLst/>
                <a:latin typeface="Calibri"/>
                <a:cs typeface="Calibri"/>
              </a:rPr>
              <a:t>Вовлекать компании из сферы агробизнеса</a:t>
            </a:r>
            <a:endParaRPr lang="en-GB" sz="2000" dirty="0" smtClean="0">
              <a:latin typeface="Calibri"/>
              <a:cs typeface="Calibri"/>
            </a:endParaRPr>
          </a:p>
          <a:p>
            <a:endParaRPr lang="en-GB" sz="2000" dirty="0">
              <a:effectLst/>
              <a:latin typeface="Calibri"/>
              <a:cs typeface="Calibri"/>
            </a:endParaRPr>
          </a:p>
          <a:p>
            <a:pPr marL="0" indent="0">
              <a:buNone/>
            </a:pPr>
            <a:r>
              <a:rPr lang="en-GB" sz="2000" dirty="0">
                <a:latin typeface="Calibri"/>
                <a:cs typeface="Calibri"/>
                <a:sym typeface="Wingdings" panose="05000000000000000000" pitchFamily="2" charset="2"/>
              </a:rPr>
              <a:t></a:t>
            </a:r>
            <a:r>
              <a:rPr lang="en-GB" sz="2000" dirty="0" smtClean="0">
                <a:latin typeface="Calibri"/>
                <a:cs typeface="Calibri"/>
                <a:sym typeface="Wingdings" panose="05000000000000000000" pitchFamily="2" charset="2"/>
              </a:rPr>
              <a:t> </a:t>
            </a:r>
            <a:r>
              <a:rPr lang="en-GB" sz="2000" dirty="0" smtClean="0">
                <a:latin typeface="Calibri"/>
                <a:cs typeface="Calibri"/>
              </a:rPr>
              <a:t> </a:t>
            </a:r>
            <a:r>
              <a:rPr lang="ru-RU" sz="2200" dirty="0" smtClean="0">
                <a:solidFill>
                  <a:schemeClr val="tx1"/>
                </a:solidFill>
                <a:latin typeface="Calibri"/>
                <a:cs typeface="Calibri"/>
              </a:rPr>
              <a:t>Воздействие </a:t>
            </a:r>
            <a:r>
              <a:rPr lang="ru-RU" sz="2200" dirty="0">
                <a:solidFill>
                  <a:schemeClr val="tx1"/>
                </a:solidFill>
                <a:latin typeface="Calibri"/>
                <a:cs typeface="Calibri"/>
              </a:rPr>
              <a:t>программы </a:t>
            </a:r>
            <a:r>
              <a:rPr lang="ru-RU" sz="2200" dirty="0" smtClean="0">
                <a:solidFill>
                  <a:schemeClr val="tx1"/>
                </a:solidFill>
                <a:latin typeface="Calibri"/>
                <a:cs typeface="Calibri"/>
              </a:rPr>
              <a:t>по привлечению </a:t>
            </a:r>
            <a:r>
              <a:rPr lang="ru-RU" sz="2200" dirty="0">
                <a:solidFill>
                  <a:schemeClr val="tx1"/>
                </a:solidFill>
                <a:latin typeface="Calibri"/>
                <a:cs typeface="Calibri"/>
              </a:rPr>
              <a:t>частных субъектов в </a:t>
            </a:r>
            <a:r>
              <a:rPr lang="ru-RU" sz="2200" dirty="0" smtClean="0">
                <a:solidFill>
                  <a:schemeClr val="tx1"/>
                </a:solidFill>
                <a:latin typeface="Calibri"/>
                <a:cs typeface="Calibri"/>
              </a:rPr>
              <a:t>деятельность </a:t>
            </a:r>
            <a:r>
              <a:rPr lang="ru-RU" sz="2200" dirty="0">
                <a:solidFill>
                  <a:schemeClr val="tx1"/>
                </a:solidFill>
                <a:latin typeface="Calibri"/>
                <a:cs typeface="Calibri"/>
              </a:rPr>
              <a:t>по адаптации пока </a:t>
            </a:r>
            <a:r>
              <a:rPr lang="ru-RU" sz="2200" dirty="0" smtClean="0">
                <a:solidFill>
                  <a:schemeClr val="tx1"/>
                </a:solidFill>
                <a:latin typeface="Calibri"/>
                <a:cs typeface="Calibri"/>
              </a:rPr>
              <a:t>еще не ясно.</a:t>
            </a:r>
            <a:endParaRPr lang="en-GB" sz="2200" dirty="0" smtClean="0">
              <a:solidFill>
                <a:schemeClr val="tx1"/>
              </a:solidFill>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Адаптация</a:t>
            </a:r>
            <a:endParaRPr lang="en-GB" b="1" dirty="0">
              <a:latin typeface="Calibri"/>
              <a:cs typeface="Calibri"/>
            </a:endParaRPr>
          </a:p>
        </p:txBody>
      </p:sp>
    </p:spTree>
    <p:extLst>
      <p:ext uri="{BB962C8B-B14F-4D97-AF65-F5344CB8AC3E}">
        <p14:creationId xmlns:p14="http://schemas.microsoft.com/office/powerpoint/2010/main" val="143650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b="1" dirty="0" smtClean="0">
                <a:latin typeface="Calibri"/>
                <a:cs typeface="Calibri"/>
              </a:rPr>
              <a:t>Ключевые вопросы</a:t>
            </a:r>
            <a:endParaRPr lang="en-GB" b="1" dirty="0">
              <a:latin typeface="Calibri"/>
              <a:cs typeface="Calibri"/>
            </a:endParaRPr>
          </a:p>
        </p:txBody>
      </p:sp>
      <p:sp>
        <p:nvSpPr>
          <p:cNvPr id="5" name="Content Placeholder 4"/>
          <p:cNvSpPr>
            <a:spLocks noGrp="1"/>
          </p:cNvSpPr>
          <p:nvPr>
            <p:ph idx="1"/>
          </p:nvPr>
        </p:nvSpPr>
        <p:spPr/>
        <p:txBody>
          <a:bodyPr/>
          <a:lstStyle/>
          <a:p>
            <a:endParaRPr lang="en-GB" sz="2400" dirty="0" smtClean="0">
              <a:latin typeface="Calibri"/>
              <a:cs typeface="Calibri"/>
            </a:endParaRPr>
          </a:p>
          <a:p>
            <a:r>
              <a:rPr lang="ru-RU" dirty="0" smtClean="0">
                <a:latin typeface="Calibri"/>
                <a:cs typeface="Calibri"/>
              </a:rPr>
              <a:t>Кто является соответствующими субъектами частного сектора в вашей стране</a:t>
            </a:r>
            <a:r>
              <a:rPr lang="en-GB" dirty="0" smtClean="0">
                <a:latin typeface="Calibri"/>
                <a:cs typeface="Calibri"/>
              </a:rPr>
              <a:t>?</a:t>
            </a:r>
          </a:p>
          <a:p>
            <a:endParaRPr lang="en-GB" dirty="0" smtClean="0">
              <a:latin typeface="Calibri"/>
              <a:cs typeface="Calibri"/>
            </a:endParaRPr>
          </a:p>
          <a:p>
            <a:r>
              <a:rPr lang="ru-RU" dirty="0" smtClean="0">
                <a:latin typeface="Calibri"/>
                <a:cs typeface="Calibri"/>
              </a:rPr>
              <a:t>Как эти субъекты могут стать частью климатического финансирования в вашей стране</a:t>
            </a:r>
            <a:r>
              <a:rPr lang="en-GB" dirty="0" smtClean="0">
                <a:latin typeface="Calibri"/>
                <a:cs typeface="Calibri"/>
              </a:rPr>
              <a:t>?</a:t>
            </a:r>
          </a:p>
          <a:p>
            <a:endParaRPr lang="en-GB" dirty="0" smtClean="0">
              <a:latin typeface="Calibri"/>
              <a:cs typeface="Calibri"/>
            </a:endParaRPr>
          </a:p>
          <a:p>
            <a:r>
              <a:rPr lang="ru-RU" dirty="0" smtClean="0">
                <a:latin typeface="Calibri"/>
                <a:cs typeface="Calibri"/>
              </a:rPr>
              <a:t>Какие стимулы могут быть предоставлены или какие инструменты могут быть использованы государством или вашим учреждением для вовлечения этих субъектов</a:t>
            </a:r>
            <a:r>
              <a:rPr lang="en-GB" dirty="0" smtClean="0">
                <a:latin typeface="Calibri"/>
                <a:cs typeface="Calibri"/>
              </a:rPr>
              <a:t>?</a:t>
            </a:r>
          </a:p>
          <a:p>
            <a:pPr marL="0" indent="0">
              <a:buNone/>
            </a:pPr>
            <a:endParaRPr lang="en-GB" dirty="0" smtClean="0">
              <a:latin typeface="Calibri"/>
              <a:cs typeface="Calibri"/>
            </a:endParaRPr>
          </a:p>
          <a:p>
            <a:endParaRPr lang="en-GB" dirty="0" smtClean="0">
              <a:latin typeface="Calibri"/>
              <a:cs typeface="Calibri"/>
            </a:endParaRPr>
          </a:p>
          <a:p>
            <a:endParaRPr lang="en-GB" sz="2400" dirty="0" smtClean="0">
              <a:latin typeface="Calibri"/>
              <a:cs typeface="Calibri"/>
            </a:endParaRPr>
          </a:p>
          <a:p>
            <a:endParaRPr lang="en-GB" sz="2400" dirty="0">
              <a:latin typeface="Calibri"/>
              <a:cs typeface="Calibri"/>
            </a:endParaRPr>
          </a:p>
        </p:txBody>
      </p:sp>
    </p:spTree>
    <p:extLst>
      <p:ext uri="{BB962C8B-B14F-4D97-AF65-F5344CB8AC3E}">
        <p14:creationId xmlns:p14="http://schemas.microsoft.com/office/powerpoint/2010/main" val="2053846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b="1" dirty="0">
                <a:latin typeface="Calibri"/>
                <a:cs typeface="Calibri"/>
              </a:rPr>
              <a:t>Вовлечение </a:t>
            </a:r>
            <a:r>
              <a:rPr lang="ru-RU" b="1" dirty="0" smtClean="0">
                <a:latin typeface="Calibri"/>
                <a:cs typeface="Calibri"/>
              </a:rPr>
              <a:t>Частного Сектора </a:t>
            </a:r>
            <a:r>
              <a:rPr lang="en-GB" b="1" dirty="0" smtClean="0">
                <a:latin typeface="Calibri"/>
                <a:cs typeface="Calibri"/>
              </a:rPr>
              <a:t>- </a:t>
            </a:r>
            <a:r>
              <a:rPr lang="ru-RU" b="1" dirty="0" smtClean="0">
                <a:latin typeface="Calibri"/>
                <a:cs typeface="Calibri"/>
              </a:rPr>
              <a:t>размышления</a:t>
            </a:r>
            <a:endParaRPr lang="en-GB" dirty="0">
              <a:latin typeface="Calibri"/>
              <a:cs typeface="Calibri"/>
            </a:endParaRPr>
          </a:p>
        </p:txBody>
      </p:sp>
      <p:sp>
        <p:nvSpPr>
          <p:cNvPr id="3" name="Inhaltsplatzhalter 2"/>
          <p:cNvSpPr>
            <a:spLocks noGrp="1"/>
          </p:cNvSpPr>
          <p:nvPr>
            <p:ph idx="1"/>
          </p:nvPr>
        </p:nvSpPr>
        <p:spPr/>
        <p:txBody>
          <a:bodyPr/>
          <a:lstStyle/>
          <a:p>
            <a:pPr marL="0" indent="0">
              <a:buNone/>
            </a:pPr>
            <a:r>
              <a:rPr lang="ru-RU" b="1" dirty="0" smtClean="0">
                <a:solidFill>
                  <a:srgbClr val="9B0014"/>
                </a:solidFill>
                <a:latin typeface="Calibri"/>
                <a:cs typeface="Calibri"/>
              </a:rPr>
              <a:t>Проверочный список готовности к климатическому финансированию</a:t>
            </a:r>
            <a:endParaRPr lang="en-GB" b="1" dirty="0" smtClean="0">
              <a:solidFill>
                <a:srgbClr val="9B0014"/>
              </a:solidFill>
              <a:latin typeface="Calibri"/>
              <a:cs typeface="Calibri"/>
            </a:endParaRPr>
          </a:p>
          <a:p>
            <a:endParaRPr lang="de-DE" dirty="0">
              <a:latin typeface="Calibri"/>
              <a:cs typeface="Calibri"/>
            </a:endParaRPr>
          </a:p>
          <a:p>
            <a:endParaRPr lang="en-GB" dirty="0" smtClean="0">
              <a:latin typeface="Calibri"/>
              <a:cs typeface="Calibri"/>
            </a:endParaRPr>
          </a:p>
        </p:txBody>
      </p:sp>
      <p:sp>
        <p:nvSpPr>
          <p:cNvPr id="6" name="Eine Ecke des Rechtecks schneiden 5"/>
          <p:cNvSpPr/>
          <p:nvPr/>
        </p:nvSpPr>
        <p:spPr>
          <a:xfrm>
            <a:off x="847629" y="2408601"/>
            <a:ext cx="8304904" cy="3503312"/>
          </a:xfrm>
          <a:prstGeom prst="snip1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r>
              <a:rPr lang="ru-RU" sz="2200" i="1" dirty="0" smtClean="0">
                <a:solidFill>
                  <a:schemeClr val="tx1">
                    <a:lumMod val="50000"/>
                  </a:schemeClr>
                </a:solidFill>
                <a:latin typeface="+mj-lt"/>
                <a:cs typeface="DINOT-Bold"/>
              </a:rPr>
              <a:t>Основываясь на том, что вы усвоили из этого </a:t>
            </a:r>
            <a:r>
              <a:rPr lang="ru-RU" sz="2200" i="1" dirty="0" err="1" smtClean="0">
                <a:solidFill>
                  <a:schemeClr val="tx1">
                    <a:lumMod val="50000"/>
                  </a:schemeClr>
                </a:solidFill>
                <a:latin typeface="+mj-lt"/>
                <a:cs typeface="DINOT-Bold"/>
              </a:rPr>
              <a:t>упраднения</a:t>
            </a:r>
            <a:r>
              <a:rPr lang="ru-RU" sz="2200" i="1" dirty="0" smtClean="0">
                <a:solidFill>
                  <a:schemeClr val="tx1">
                    <a:lumMod val="50000"/>
                  </a:schemeClr>
                </a:solidFill>
                <a:latin typeface="+mj-lt"/>
                <a:cs typeface="DINOT-Bold"/>
              </a:rPr>
              <a:t> вы можете</a:t>
            </a:r>
            <a:r>
              <a:rPr lang="en-GB" sz="2200" i="1" dirty="0" smtClean="0">
                <a:solidFill>
                  <a:schemeClr val="tx1">
                    <a:lumMod val="50000"/>
                  </a:schemeClr>
                </a:solidFill>
                <a:latin typeface="+mj-lt"/>
                <a:cs typeface="DINOT-Bold"/>
              </a:rPr>
              <a:t> …</a:t>
            </a:r>
          </a:p>
          <a:p>
            <a:endParaRPr lang="en-GB" sz="1800" i="1" dirty="0" smtClean="0">
              <a:solidFill>
                <a:schemeClr val="tx1">
                  <a:lumMod val="50000"/>
                </a:schemeClr>
              </a:solidFill>
              <a:latin typeface="+mj-lt"/>
              <a:cs typeface="DINOT-Bold"/>
            </a:endParaRPr>
          </a:p>
          <a:p>
            <a:pPr marL="342900" indent="-342900">
              <a:buFont typeface="Wingdings" panose="05000000000000000000" pitchFamily="2" charset="2"/>
              <a:buChar char="ü"/>
            </a:pPr>
            <a:r>
              <a:rPr lang="ru-RU" sz="2200" i="1" dirty="0" smtClean="0">
                <a:solidFill>
                  <a:schemeClr val="tx1">
                    <a:lumMod val="50000"/>
                  </a:schemeClr>
                </a:solidFill>
                <a:cs typeface="DINOT-Bold"/>
              </a:rPr>
              <a:t>Проверить кто являются соответствующими субъектами частного сектора</a:t>
            </a:r>
            <a:r>
              <a:rPr lang="en-GB" sz="2200" i="1" dirty="0" smtClean="0">
                <a:solidFill>
                  <a:schemeClr val="tx1">
                    <a:lumMod val="50000"/>
                  </a:schemeClr>
                </a:solidFill>
                <a:cs typeface="DINOT-Bold"/>
              </a:rPr>
              <a:t> </a:t>
            </a:r>
          </a:p>
          <a:p>
            <a:pPr marL="342900" indent="-342900">
              <a:buFont typeface="Wingdings" panose="05000000000000000000" pitchFamily="2" charset="2"/>
              <a:buChar char="ü"/>
            </a:pPr>
            <a:r>
              <a:rPr lang="ru-RU" sz="2200" i="1" dirty="0" smtClean="0">
                <a:solidFill>
                  <a:schemeClr val="tx1">
                    <a:lumMod val="50000"/>
                  </a:schemeClr>
                </a:solidFill>
                <a:cs typeface="DINOT-Bold"/>
              </a:rPr>
              <a:t>Проанализировать что является движущими силами для разных субъектов частного сектора</a:t>
            </a:r>
            <a:r>
              <a:rPr lang="en-GB" sz="2200" i="1" dirty="0" smtClean="0">
                <a:solidFill>
                  <a:schemeClr val="tx1">
                    <a:lumMod val="50000"/>
                  </a:schemeClr>
                </a:solidFill>
                <a:cs typeface="DINOT-Bold"/>
              </a:rPr>
              <a:t> </a:t>
            </a:r>
          </a:p>
          <a:p>
            <a:pPr marL="342900" indent="-342900">
              <a:buFont typeface="Wingdings" panose="05000000000000000000" pitchFamily="2" charset="2"/>
              <a:buChar char="ü"/>
            </a:pPr>
            <a:r>
              <a:rPr lang="ru-RU" sz="2200" i="1" dirty="0" smtClean="0">
                <a:solidFill>
                  <a:schemeClr val="tx1">
                    <a:lumMod val="50000"/>
                  </a:schemeClr>
                </a:solidFill>
                <a:cs typeface="DINOT-Bold"/>
              </a:rPr>
              <a:t>Определить меры для активации вовлечения частного сектора в климатическое финансирование</a:t>
            </a:r>
            <a:endParaRPr lang="en-GB" sz="2200" i="1" dirty="0">
              <a:solidFill>
                <a:schemeClr val="tx1">
                  <a:lumMod val="50000"/>
                </a:schemeClr>
              </a:solidFill>
              <a:cs typeface="DINOT-Bold"/>
            </a:endParaRPr>
          </a:p>
          <a:p>
            <a:endParaRPr lang="en-GB" sz="2200" i="1" dirty="0">
              <a:solidFill>
                <a:schemeClr val="tx1">
                  <a:lumMod val="50000"/>
                </a:schemeClr>
              </a:solidFill>
              <a:latin typeface="+mj-lt"/>
              <a:cs typeface="DINOT-Bold"/>
            </a:endParaRPr>
          </a:p>
          <a:p>
            <a:pPr marL="342900" indent="-342900">
              <a:buFont typeface="Wingdings" panose="05000000000000000000" pitchFamily="2" charset="2"/>
              <a:buChar char="ü"/>
            </a:pPr>
            <a:endParaRPr lang="en-GB" sz="2200" dirty="0">
              <a:solidFill>
                <a:schemeClr val="tx1">
                  <a:lumMod val="50000"/>
                </a:schemeClr>
              </a:solidFill>
              <a:latin typeface="+mj-lt"/>
              <a:cs typeface="DINOT-Bold"/>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b="13731"/>
          <a:stretch/>
        </p:blipFill>
        <p:spPr>
          <a:xfrm rot="19432513">
            <a:off x="8103341" y="1865106"/>
            <a:ext cx="1682163" cy="1086991"/>
          </a:xfrm>
          <a:prstGeom prst="rect">
            <a:avLst/>
          </a:prstGeom>
        </p:spPr>
      </p:pic>
    </p:spTree>
    <p:extLst>
      <p:ext uri="{BB962C8B-B14F-4D97-AF65-F5344CB8AC3E}">
        <p14:creationId xmlns:p14="http://schemas.microsoft.com/office/powerpoint/2010/main" val="1216870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latin typeface="Calibri"/>
                <a:cs typeface="Calibri"/>
              </a:rPr>
              <a:t>Вовлечение частного сектора</a:t>
            </a:r>
            <a:endParaRPr lang="en-US" b="1" dirty="0">
              <a:latin typeface="Calibri"/>
              <a:cs typeface="Calibri"/>
            </a:endParaRPr>
          </a:p>
        </p:txBody>
      </p:sp>
      <p:sp>
        <p:nvSpPr>
          <p:cNvPr id="9" name="Rectangle 8"/>
          <p:cNvSpPr/>
          <p:nvPr/>
        </p:nvSpPr>
        <p:spPr>
          <a:xfrm>
            <a:off x="534431" y="2732679"/>
            <a:ext cx="9622292" cy="553998"/>
          </a:xfrm>
          <a:prstGeom prst="rect">
            <a:avLst/>
          </a:prstGeom>
        </p:spPr>
        <p:txBody>
          <a:bodyPr wrap="square">
            <a:spAutoFit/>
          </a:bodyPr>
          <a:lstStyle/>
          <a:p>
            <a:pPr algn="ctr">
              <a:spcBef>
                <a:spcPts val="600"/>
              </a:spcBef>
              <a:buClr>
                <a:srgbClr val="9F0014"/>
              </a:buClr>
            </a:pPr>
            <a:r>
              <a:rPr lang="ru-RU" sz="3000" b="1" dirty="0" smtClean="0">
                <a:solidFill>
                  <a:schemeClr val="tx2"/>
                </a:solidFill>
                <a:latin typeface="+mj-lt"/>
                <a:cs typeface="DINOT"/>
              </a:rPr>
              <a:t>Спасибо за ваше внимание</a:t>
            </a:r>
            <a:r>
              <a:rPr lang="en-US" sz="3000" b="1" dirty="0" smtClean="0">
                <a:solidFill>
                  <a:schemeClr val="tx2"/>
                </a:solidFill>
                <a:latin typeface="+mj-lt"/>
                <a:cs typeface="DINOT"/>
              </a:rPr>
              <a:t>!!!</a:t>
            </a:r>
            <a:endParaRPr lang="en-US" sz="3000" b="1" dirty="0">
              <a:solidFill>
                <a:schemeClr val="tx2"/>
              </a:solidFill>
              <a:latin typeface="+mj-lt"/>
              <a:cs typeface="DINOT"/>
            </a:endParaRPr>
          </a:p>
        </p:txBody>
      </p:sp>
    </p:spTree>
    <p:extLst>
      <p:ext uri="{BB962C8B-B14F-4D97-AF65-F5344CB8AC3E}">
        <p14:creationId xmlns:p14="http://schemas.microsoft.com/office/powerpoint/2010/main" val="1581531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Back-up </a:t>
            </a:r>
            <a:r>
              <a:rPr lang="de-DE" dirty="0" err="1" smtClean="0"/>
              <a:t>slides</a:t>
            </a:r>
            <a:endParaRPr lang="en-GB" dirty="0"/>
          </a:p>
        </p:txBody>
      </p:sp>
    </p:spTree>
    <p:extLst>
      <p:ext uri="{BB962C8B-B14F-4D97-AF65-F5344CB8AC3E}">
        <p14:creationId xmlns:p14="http://schemas.microsoft.com/office/powerpoint/2010/main" val="115414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ru-RU" dirty="0" smtClean="0">
                <a:latin typeface="Calibri"/>
                <a:cs typeface="Calibri"/>
              </a:rPr>
              <a:t>Проекты по возобновляемой энергии - </a:t>
            </a:r>
            <a:r>
              <a:rPr lang="ru-RU" dirty="0">
                <a:latin typeface="Calibri"/>
                <a:cs typeface="Calibri"/>
              </a:rPr>
              <a:t>с точки зрения инвестора </a:t>
            </a:r>
            <a:r>
              <a:rPr lang="ru-RU" dirty="0" smtClean="0">
                <a:latin typeface="Calibri"/>
                <a:cs typeface="Calibri"/>
              </a:rPr>
              <a:t>– являются иногда </a:t>
            </a:r>
            <a:r>
              <a:rPr lang="ru-RU" dirty="0">
                <a:latin typeface="Calibri"/>
                <a:cs typeface="Calibri"/>
              </a:rPr>
              <a:t>менее </a:t>
            </a:r>
            <a:r>
              <a:rPr lang="ru-RU" dirty="0" smtClean="0">
                <a:latin typeface="Calibri"/>
                <a:cs typeface="Calibri"/>
              </a:rPr>
              <a:t>привлекательными </a:t>
            </a:r>
            <a:r>
              <a:rPr lang="ru-RU" dirty="0">
                <a:latin typeface="Calibri"/>
                <a:cs typeface="Calibri"/>
              </a:rPr>
              <a:t>по сравнению с «традиционными» </a:t>
            </a:r>
            <a:r>
              <a:rPr lang="ru-RU" dirty="0" smtClean="0">
                <a:latin typeface="Calibri"/>
                <a:cs typeface="Calibri"/>
              </a:rPr>
              <a:t>проектами, </a:t>
            </a:r>
            <a:r>
              <a:rPr lang="ru-RU" dirty="0">
                <a:latin typeface="Calibri"/>
                <a:cs typeface="Calibri"/>
              </a:rPr>
              <a:t>из-за их высоких авансовых капитальных затрат и </a:t>
            </a:r>
            <a:r>
              <a:rPr lang="ru-RU" dirty="0" smtClean="0">
                <a:latin typeface="Calibri"/>
                <a:cs typeface="Calibri"/>
              </a:rPr>
              <a:t>долгосрочной потребности </a:t>
            </a:r>
            <a:r>
              <a:rPr lang="ru-RU" dirty="0">
                <a:latin typeface="Calibri"/>
                <a:cs typeface="Calibri"/>
              </a:rPr>
              <a:t>в финансировании.</a:t>
            </a:r>
            <a:endParaRPr lang="en-GB" b="0" kern="1200" dirty="0" smtClean="0">
              <a:solidFill>
                <a:srgbClr val="4B4B4B"/>
              </a:solidFill>
              <a:effectLst/>
              <a:latin typeface="Calibri"/>
              <a:cs typeface="Calibri"/>
            </a:endParaRPr>
          </a:p>
          <a:p>
            <a:pPr marL="0" indent="0">
              <a:buNone/>
            </a:pPr>
            <a:r>
              <a:rPr lang="ru-RU" b="0" kern="1200" dirty="0" smtClean="0">
                <a:solidFill>
                  <a:srgbClr val="4B4B4B"/>
                </a:solidFill>
                <a:effectLst/>
                <a:latin typeface="Calibri"/>
                <a:cs typeface="Calibri"/>
              </a:rPr>
              <a:t>Другие барьеры рынка включают</a:t>
            </a:r>
            <a:r>
              <a:rPr lang="en-GB" b="0" kern="1200" dirty="0" smtClean="0">
                <a:solidFill>
                  <a:srgbClr val="4B4B4B"/>
                </a:solidFill>
                <a:effectLst/>
                <a:latin typeface="Calibri"/>
                <a:cs typeface="Calibri"/>
              </a:rPr>
              <a:t>: </a:t>
            </a:r>
          </a:p>
          <a:p>
            <a:r>
              <a:rPr lang="ru-RU" dirty="0" smtClean="0">
                <a:latin typeface="Calibri"/>
                <a:cs typeface="Calibri"/>
              </a:rPr>
              <a:t>Внутренние нормы, </a:t>
            </a:r>
            <a:r>
              <a:rPr lang="ru-RU" dirty="0">
                <a:latin typeface="Calibri"/>
                <a:cs typeface="Calibri"/>
              </a:rPr>
              <a:t>субсидии и финансирование ориентированы на </a:t>
            </a:r>
            <a:r>
              <a:rPr lang="ru-RU" dirty="0" smtClean="0">
                <a:latin typeface="Calibri"/>
                <a:cs typeface="Calibri"/>
              </a:rPr>
              <a:t>сектора, базирующиеся на ископаемом топливе;</a:t>
            </a:r>
            <a:endParaRPr lang="ru-RU" dirty="0">
              <a:latin typeface="Calibri"/>
              <a:cs typeface="Calibri"/>
            </a:endParaRPr>
          </a:p>
          <a:p>
            <a:r>
              <a:rPr lang="ru-RU" dirty="0">
                <a:latin typeface="Calibri"/>
                <a:cs typeface="Calibri"/>
              </a:rPr>
              <a:t>Отсутствие подключения сетевой инфраструктуры;</a:t>
            </a:r>
          </a:p>
          <a:p>
            <a:r>
              <a:rPr lang="ru-RU" dirty="0" smtClean="0">
                <a:latin typeface="Calibri"/>
                <a:cs typeface="Calibri"/>
              </a:rPr>
              <a:t>Ограниченный технический </a:t>
            </a:r>
            <a:r>
              <a:rPr lang="ru-RU" dirty="0">
                <a:latin typeface="Calibri"/>
                <a:cs typeface="Calibri"/>
              </a:rPr>
              <a:t>/ </a:t>
            </a:r>
            <a:r>
              <a:rPr lang="ru-RU" dirty="0" smtClean="0">
                <a:latin typeface="Calibri"/>
                <a:cs typeface="Calibri"/>
              </a:rPr>
              <a:t>человеческий </a:t>
            </a:r>
            <a:r>
              <a:rPr lang="ru-RU" dirty="0">
                <a:latin typeface="Calibri"/>
                <a:cs typeface="Calibri"/>
              </a:rPr>
              <a:t>потенциал для реализации проектов и </a:t>
            </a:r>
            <a:r>
              <a:rPr lang="ru-RU" dirty="0" smtClean="0">
                <a:latin typeface="Calibri"/>
                <a:cs typeface="Calibri"/>
              </a:rPr>
              <a:t> </a:t>
            </a:r>
            <a:r>
              <a:rPr lang="ru-RU" dirty="0">
                <a:latin typeface="Calibri"/>
                <a:cs typeface="Calibri"/>
              </a:rPr>
              <a:t>экономически </a:t>
            </a:r>
            <a:r>
              <a:rPr lang="ru-RU" dirty="0" smtClean="0">
                <a:latin typeface="Calibri"/>
                <a:cs typeface="Calibri"/>
              </a:rPr>
              <a:t>эффективного управления проектами;</a:t>
            </a:r>
            <a:endParaRPr lang="ru-RU" dirty="0">
              <a:latin typeface="Calibri"/>
              <a:cs typeface="Calibri"/>
            </a:endParaRPr>
          </a:p>
          <a:p>
            <a:r>
              <a:rPr lang="ru-RU" dirty="0">
                <a:latin typeface="Calibri"/>
                <a:cs typeface="Calibri"/>
              </a:rPr>
              <a:t>Высокие операционные издержки, связанные с более </a:t>
            </a:r>
            <a:r>
              <a:rPr lang="ru-RU" dirty="0" smtClean="0">
                <a:latin typeface="Calibri"/>
                <a:cs typeface="Calibri"/>
              </a:rPr>
              <a:t>мелкими проектами по использованию </a:t>
            </a:r>
            <a:r>
              <a:rPr lang="ru-RU" dirty="0">
                <a:latin typeface="Calibri"/>
                <a:cs typeface="Calibri"/>
              </a:rPr>
              <a:t>возобновляемых источников энергии;</a:t>
            </a:r>
          </a:p>
          <a:p>
            <a:r>
              <a:rPr lang="ru-RU" dirty="0" smtClean="0">
                <a:latin typeface="Calibri"/>
                <a:cs typeface="Calibri"/>
              </a:rPr>
              <a:t>Прерывистый характер </a:t>
            </a:r>
            <a:r>
              <a:rPr lang="ru-RU" dirty="0">
                <a:latin typeface="Calibri"/>
                <a:cs typeface="Calibri"/>
              </a:rPr>
              <a:t>возобновляемых источников энергии</a:t>
            </a:r>
            <a:endParaRPr lang="en-GB" dirty="0" smtClean="0">
              <a:effectLst/>
              <a:latin typeface="Calibri"/>
              <a:cs typeface="Calibri"/>
            </a:endParaRPr>
          </a:p>
        </p:txBody>
      </p:sp>
      <p:sp>
        <p:nvSpPr>
          <p:cNvPr id="7" name="Title 3"/>
          <p:cNvSpPr>
            <a:spLocks noGrp="1"/>
          </p:cNvSpPr>
          <p:nvPr>
            <p:ph type="title"/>
          </p:nvPr>
        </p:nvSpPr>
        <p:spPr>
          <a:xfrm>
            <a:off x="558181" y="300747"/>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Возобновляемая энергия</a:t>
            </a:r>
            <a:r>
              <a:rPr lang="en-GB" b="1" dirty="0" smtClean="0">
                <a:solidFill>
                  <a:schemeClr val="accent3">
                    <a:lumMod val="50000"/>
                  </a:schemeClr>
                </a:solidFill>
                <a:latin typeface="Calibri"/>
                <a:cs typeface="Calibri"/>
              </a:rPr>
              <a:t>: </a:t>
            </a:r>
            <a:r>
              <a:rPr lang="ru-RU" b="1" dirty="0">
                <a:solidFill>
                  <a:schemeClr val="accent3">
                    <a:lumMod val="50000"/>
                  </a:schemeClr>
                </a:solidFill>
                <a:latin typeface="Calibri"/>
                <a:cs typeface="Calibri"/>
              </a:rPr>
              <a:t>сетевая солнечная и ветровая</a:t>
            </a:r>
            <a:endParaRPr lang="en-GB" b="1" dirty="0">
              <a:latin typeface="Calibri"/>
              <a:cs typeface="Calibri"/>
            </a:endParaRPr>
          </a:p>
        </p:txBody>
      </p:sp>
      <p:sp>
        <p:nvSpPr>
          <p:cNvPr id="5" name="Rechteck 4"/>
          <p:cNvSpPr/>
          <p:nvPr/>
        </p:nvSpPr>
        <p:spPr>
          <a:xfrm>
            <a:off x="3180372" y="6913570"/>
            <a:ext cx="1143262" cy="246221"/>
          </a:xfrm>
          <a:prstGeom prst="rect">
            <a:avLst/>
          </a:prstGeom>
        </p:spPr>
        <p:txBody>
          <a:bodyPr wrap="none">
            <a:spAutoFit/>
          </a:bodyPr>
          <a:lstStyle/>
          <a:p>
            <a:r>
              <a:rPr lang="en-CA" sz="1000" dirty="0" smtClean="0"/>
              <a:t>Source</a:t>
            </a:r>
            <a:r>
              <a:rPr lang="en-US" sz="1000" dirty="0" smtClean="0"/>
              <a:t>: </a:t>
            </a:r>
            <a:r>
              <a:rPr lang="en-CA" sz="1000" dirty="0" smtClean="0"/>
              <a:t>WRI</a:t>
            </a:r>
            <a:r>
              <a:rPr lang="en-CA" sz="1000" dirty="0"/>
              <a:t>, 2012</a:t>
            </a:r>
          </a:p>
        </p:txBody>
      </p:sp>
    </p:spTree>
    <p:extLst>
      <p:ext uri="{BB962C8B-B14F-4D97-AF65-F5344CB8AC3E}">
        <p14:creationId xmlns:p14="http://schemas.microsoft.com/office/powerpoint/2010/main" val="333309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Оттиск</a:t>
            </a:r>
            <a:endParaRPr lang="en-GB" dirty="0"/>
          </a:p>
        </p:txBody>
      </p:sp>
      <p:graphicFrame>
        <p:nvGraphicFramePr>
          <p:cNvPr id="4" name="Inhaltsplatzhalter 3"/>
          <p:cNvGraphicFramePr>
            <a:graphicFrameLocks noGrp="1"/>
          </p:cNvGraphicFramePr>
          <p:nvPr>
            <p:ph idx="1"/>
            <p:extLst/>
          </p:nvPr>
        </p:nvGraphicFramePr>
        <p:xfrm>
          <a:off x="629681" y="1446947"/>
          <a:ext cx="9594308" cy="5347953"/>
        </p:xfrm>
        <a:graphic>
          <a:graphicData uri="http://schemas.openxmlformats.org/drawingml/2006/table">
            <a:tbl>
              <a:tblPr firstRow="1" firstCol="1" bandRow="1"/>
              <a:tblGrid>
                <a:gridCol w="2969809"/>
                <a:gridCol w="4148417"/>
                <a:gridCol w="2476082"/>
              </a:tblGrid>
              <a:tr h="419889">
                <a:tc>
                  <a:txBody>
                    <a:bodyPr/>
                    <a:lstStyle/>
                    <a:p>
                      <a:pPr>
                        <a:spcAft>
                          <a:spcPts val="1200"/>
                        </a:spcAft>
                      </a:pPr>
                      <a:r>
                        <a:rPr lang="ru-RU" sz="2000" b="1" i="0" dirty="0" smtClean="0">
                          <a:effectLst/>
                          <a:latin typeface="Calibri"/>
                          <a:ea typeface="Times New Roman"/>
                          <a:cs typeface="Times New Roman"/>
                        </a:rPr>
                        <a:t>Опубликовано</a:t>
                      </a:r>
                      <a:r>
                        <a:rPr lang="de-DE" sz="2000" b="1" i="0" dirty="0" smtClean="0">
                          <a:effectLst/>
                          <a:latin typeface="Calibri"/>
                          <a:ea typeface="Times New Roman"/>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de-DE" sz="2000" dirty="0">
                          <a:effectLst/>
                          <a:latin typeface="Calibri"/>
                          <a:ea typeface="Times New Roman"/>
                          <a:cs typeface="Times New Roman"/>
                        </a:rPr>
                        <a:t> </a:t>
                      </a:r>
                      <a:endParaRPr lang="en-GB" sz="2000" dirty="0">
                        <a:effectLst/>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Aft>
                          <a:spcPts val="0"/>
                        </a:spcAft>
                      </a:pPr>
                      <a:r>
                        <a:rPr lang="ru-RU" sz="2000" b="1" dirty="0" smtClean="0">
                          <a:effectLst/>
                          <a:latin typeface="Arial"/>
                          <a:ea typeface="Times New Roman"/>
                          <a:cs typeface="Times New Roman"/>
                        </a:rPr>
                        <a:t>Контакты</a:t>
                      </a:r>
                      <a:endParaRPr lang="en-GB" sz="2000" b="1" dirty="0">
                        <a:effectLst/>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86998">
                <a:tc>
                  <a:txBody>
                    <a:bodyPr/>
                    <a:lstStyle/>
                    <a:p>
                      <a:pPr>
                        <a:spcAft>
                          <a:spcPts val="0"/>
                        </a:spcAft>
                      </a:pPr>
                      <a:r>
                        <a:rPr lang="en-GB" sz="1800" dirty="0" smtClean="0">
                          <a:effectLst/>
                          <a:latin typeface="Calibri"/>
                          <a:ea typeface="Times New Roman"/>
                          <a:cs typeface="Times New Roman"/>
                        </a:rPr>
                        <a:t>adelphi </a:t>
                      </a:r>
                    </a:p>
                    <a:p>
                      <a:pPr marL="0" marR="0" indent="0" algn="l" defTabSz="521437"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effectLst/>
                        <a:latin typeface="+mn-l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effectLst/>
                        <a:latin typeface="+mn-lt"/>
                        <a:ea typeface="Times New Roman"/>
                        <a:cs typeface="Times New Roman"/>
                      </a:endParaRPr>
                    </a:p>
                    <a:p>
                      <a:pPr marL="0" marR="0" indent="0" algn="l" defTabSz="521437" rtl="0" eaLnBrk="1" fontAlgn="auto" latinLnBrk="0" hangingPunct="1">
                        <a:lnSpc>
                          <a:spcPct val="100000"/>
                        </a:lnSpc>
                        <a:spcBef>
                          <a:spcPts val="0"/>
                        </a:spcBef>
                        <a:spcAft>
                          <a:spcPts val="600"/>
                        </a:spcAft>
                        <a:buClrTx/>
                        <a:buSzTx/>
                        <a:buFontTx/>
                        <a:buNone/>
                        <a:tabLst/>
                        <a:defRPr/>
                      </a:pPr>
                      <a:endParaRPr lang="de-DE" sz="1800" kern="1200" dirty="0" smtClean="0">
                        <a:solidFill>
                          <a:schemeClr val="tx1"/>
                        </a:solidFill>
                        <a:effectLst/>
                        <a:latin typeface="+mn-l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Times New Roman"/>
                          <a:cs typeface="Times New Roman"/>
                        </a:rPr>
                        <a:t>Caspar-</a:t>
                      </a:r>
                      <a:r>
                        <a:rPr lang="de-DE" sz="1800" kern="1200" dirty="0" err="1" smtClean="0">
                          <a:solidFill>
                            <a:schemeClr val="tx1"/>
                          </a:solidFill>
                          <a:effectLst/>
                          <a:latin typeface="+mn-lt"/>
                          <a:ea typeface="Times New Roman"/>
                          <a:cs typeface="Times New Roman"/>
                        </a:rPr>
                        <a:t>Theyss</a:t>
                      </a:r>
                      <a:r>
                        <a:rPr lang="de-DE" sz="1800" kern="1200" dirty="0" smtClean="0">
                          <a:solidFill>
                            <a:schemeClr val="tx1"/>
                          </a:solidFill>
                          <a:effectLst/>
                          <a:latin typeface="+mn-lt"/>
                          <a:ea typeface="Times New Roman"/>
                          <a:cs typeface="Times New Roman"/>
                        </a:rPr>
                        <a:t>-</a:t>
                      </a:r>
                      <a:r>
                        <a:rPr lang="de-DE" sz="1800" kern="1200" dirty="0" err="1" smtClean="0">
                          <a:solidFill>
                            <a:schemeClr val="tx1"/>
                          </a:solidFill>
                          <a:effectLst/>
                          <a:latin typeface="+mn-lt"/>
                          <a:ea typeface="Times New Roman"/>
                          <a:cs typeface="Times New Roman"/>
                        </a:rPr>
                        <a:t>Strasse</a:t>
                      </a:r>
                      <a:r>
                        <a:rPr lang="de-DE" sz="1800" kern="1200" dirty="0" smtClean="0">
                          <a:solidFill>
                            <a:schemeClr val="tx1"/>
                          </a:solidFill>
                          <a:effectLst/>
                          <a:latin typeface="+mn-lt"/>
                          <a:ea typeface="Times New Roman"/>
                          <a:cs typeface="Times New Roman"/>
                        </a:rPr>
                        <a:t> 14a</a:t>
                      </a:r>
                      <a:endParaRPr lang="en-GB" sz="1800" kern="1200" dirty="0" smtClean="0">
                        <a:solidFill>
                          <a:schemeClr val="tx1"/>
                        </a:solidFill>
                        <a:effectLst/>
                        <a:latin typeface="+mn-l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14193 Berlin / Germany</a:t>
                      </a:r>
                      <a:endParaRPr lang="en-GB" sz="1800" dirty="0" smtClean="0">
                        <a:effectLst/>
                        <a:latin typeface="Arial"/>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T  +49 30-8900068-0</a:t>
                      </a:r>
                      <a:endParaRPr lang="en-GB" sz="1800" dirty="0" smtClean="0">
                        <a:effectLst/>
                        <a:latin typeface="Arial"/>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F  +49 30-8900068-10</a:t>
                      </a: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E  </a:t>
                      </a:r>
                      <a:r>
                        <a:rPr lang="de-DE" sz="1800" u="sng" dirty="0" smtClean="0">
                          <a:solidFill>
                            <a:srgbClr val="0000FF"/>
                          </a:solidFill>
                          <a:effectLst/>
                          <a:latin typeface="+mn-lt"/>
                          <a:ea typeface="Times New Roman"/>
                          <a:cs typeface="Times New Roman"/>
                          <a:hlinkClick r:id="rId2"/>
                        </a:rPr>
                        <a:t>clifit@adelphi.de</a:t>
                      </a:r>
                      <a:r>
                        <a:rPr lang="de-DE" sz="1800" dirty="0" smtClean="0">
                          <a:effectLst/>
                          <a:latin typeface="+mn-lt"/>
                          <a:ea typeface="Times New Roman"/>
                          <a:cs typeface="Times New Roman"/>
                        </a:rPr>
                        <a:t> </a:t>
                      </a:r>
                      <a:endParaRPr lang="en-GB" sz="1800" dirty="0" smtClean="0">
                        <a:effectLst/>
                        <a:latin typeface="Arial"/>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I   </a:t>
                      </a:r>
                      <a:r>
                        <a:rPr lang="de-DE" sz="1800" u="sng" dirty="0" smtClean="0">
                          <a:solidFill>
                            <a:srgbClr val="0000FF"/>
                          </a:solidFill>
                          <a:effectLst/>
                          <a:latin typeface="+mn-lt"/>
                          <a:ea typeface="Times New Roman"/>
                          <a:cs typeface="Times New Roman"/>
                          <a:hlinkClick r:id="rId3"/>
                        </a:rPr>
                        <a:t>www.adelphi.de</a:t>
                      </a:r>
                      <a:endParaRPr lang="en-GB" sz="1800" dirty="0" smtClean="0">
                        <a:effectLst/>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Deutsche Gesellschaft für</a:t>
                      </a: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Internationale Zusammenarbeit</a:t>
                      </a:r>
                      <a:r>
                        <a:rPr lang="de-DE" sz="1800" baseline="0" dirty="0" smtClean="0">
                          <a:effectLst/>
                          <a:latin typeface="+mn-lt"/>
                          <a:ea typeface="Times New Roman"/>
                          <a:cs typeface="Times New Roman"/>
                        </a:rPr>
                        <a:t> </a:t>
                      </a:r>
                      <a:r>
                        <a:rPr lang="de-DE" sz="1800" dirty="0" smtClean="0">
                          <a:effectLst/>
                          <a:latin typeface="+mn-lt"/>
                          <a:ea typeface="Times New Roman"/>
                          <a:cs typeface="Times New Roman"/>
                        </a:rPr>
                        <a:t>(GIZ) GmbH</a:t>
                      </a:r>
                    </a:p>
                    <a:p>
                      <a:pPr marL="0" marR="0" indent="0" algn="l" defTabSz="521437" rtl="0" eaLnBrk="1" fontAlgn="auto" latinLnBrk="0" hangingPunct="1">
                        <a:lnSpc>
                          <a:spcPct val="100000"/>
                        </a:lnSpc>
                        <a:spcBef>
                          <a:spcPts val="0"/>
                        </a:spcBef>
                        <a:spcAft>
                          <a:spcPts val="600"/>
                        </a:spcAft>
                        <a:buClrTx/>
                        <a:buSzTx/>
                        <a:buFontTx/>
                        <a:buNone/>
                        <a:tabLst/>
                        <a:defRPr/>
                      </a:pPr>
                      <a:r>
                        <a:rPr lang="ru-RU" sz="1800" dirty="0" smtClean="0">
                          <a:effectLst/>
                          <a:latin typeface="+mn-lt"/>
                          <a:ea typeface="Times New Roman"/>
                          <a:cs typeface="Times New Roman"/>
                        </a:rPr>
                        <a:t>Программа Готовности к </a:t>
                      </a:r>
                      <a:r>
                        <a:rPr lang="ru-RU" sz="1800" dirty="0" err="1" smtClean="0">
                          <a:effectLst/>
                          <a:latin typeface="+mn-lt"/>
                          <a:ea typeface="Times New Roman"/>
                          <a:cs typeface="Times New Roman"/>
                        </a:rPr>
                        <a:t>клим.фин</a:t>
                      </a:r>
                      <a:r>
                        <a:rPr lang="ru-RU" sz="1800" dirty="0" smtClean="0">
                          <a:effectLst/>
                          <a:latin typeface="+mn-lt"/>
                          <a:ea typeface="Times New Roman"/>
                          <a:cs typeface="Times New Roman"/>
                        </a:rPr>
                        <a:t>.</a:t>
                      </a:r>
                      <a:endParaRPr lang="de-DE" sz="1800" dirty="0" smtClean="0">
                        <a:effectLst/>
                        <a:latin typeface="+mn-l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Godesberger Allee 119</a:t>
                      </a: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53175 Bonn/Germany</a:t>
                      </a:r>
                    </a:p>
                    <a:p>
                      <a:pPr marL="0" marR="0" indent="0" algn="l" defTabSz="521437" rtl="0" eaLnBrk="1" fontAlgn="auto" latinLnBrk="0" hangingPunct="1">
                        <a:lnSpc>
                          <a:spcPct val="100000"/>
                        </a:lnSpc>
                        <a:spcBef>
                          <a:spcPts val="0"/>
                        </a:spcBef>
                        <a:spcAft>
                          <a:spcPts val="0"/>
                        </a:spcAft>
                        <a:buClrTx/>
                        <a:buSzTx/>
                        <a:buFontTx/>
                        <a:buNone/>
                        <a:tabLst/>
                        <a:defRPr/>
                      </a:pPr>
                      <a:r>
                        <a:rPr lang="de-DE" sz="1800" dirty="0" smtClean="0">
                          <a:effectLst/>
                          <a:latin typeface="+mn-lt"/>
                          <a:ea typeface="Times New Roman"/>
                          <a:cs typeface="Times New Roman"/>
                        </a:rPr>
                        <a:t>T +49 228-24934-111</a:t>
                      </a:r>
                    </a:p>
                    <a:p>
                      <a:pPr>
                        <a:spcAft>
                          <a:spcPts val="0"/>
                        </a:spcAft>
                      </a:pPr>
                      <a:r>
                        <a:rPr lang="de-DE" sz="1800" dirty="0" smtClean="0">
                          <a:effectLst/>
                          <a:latin typeface="+mn-lt"/>
                          <a:ea typeface="Times New Roman"/>
                          <a:cs typeface="Times New Roman"/>
                        </a:rPr>
                        <a:t>F  +49 228</a:t>
                      </a:r>
                      <a:r>
                        <a:rPr lang="de-DE" sz="1800" baseline="0" dirty="0" smtClean="0">
                          <a:effectLst/>
                          <a:latin typeface="+mn-lt"/>
                          <a:ea typeface="Times New Roman"/>
                          <a:cs typeface="Times New Roman"/>
                        </a:rPr>
                        <a:t>-</a:t>
                      </a:r>
                      <a:r>
                        <a:rPr lang="de-DE" sz="1800" dirty="0" smtClean="0">
                          <a:effectLst/>
                          <a:latin typeface="+mn-lt"/>
                          <a:ea typeface="Times New Roman"/>
                          <a:cs typeface="Times New Roman"/>
                        </a:rPr>
                        <a:t>24934-215</a:t>
                      </a:r>
                    </a:p>
                    <a:p>
                      <a:pPr>
                        <a:spcAft>
                          <a:spcPts val="0"/>
                        </a:spcAft>
                      </a:pPr>
                      <a:r>
                        <a:rPr lang="de-DE" sz="1800" dirty="0" smtClean="0">
                          <a:effectLst/>
                          <a:latin typeface="+mn-lt"/>
                          <a:ea typeface="Times New Roman"/>
                          <a:cs typeface="Times New Roman"/>
                        </a:rPr>
                        <a:t>E  </a:t>
                      </a:r>
                      <a:r>
                        <a:rPr lang="de-DE" sz="1800" dirty="0" smtClean="0">
                          <a:effectLst/>
                          <a:latin typeface="+mn-lt"/>
                          <a:ea typeface="Times New Roman"/>
                          <a:cs typeface="Times New Roman"/>
                          <a:hlinkClick r:id="rId4"/>
                        </a:rPr>
                        <a:t>info@giz.de</a:t>
                      </a:r>
                      <a:r>
                        <a:rPr lang="de-DE" sz="1800" dirty="0" smtClean="0">
                          <a:effectLst/>
                          <a:latin typeface="+mn-lt"/>
                          <a:ea typeface="Times New Roman"/>
                          <a:cs typeface="Times New Roman"/>
                        </a:rPr>
                        <a:t> </a:t>
                      </a:r>
                      <a:endParaRPr lang="en-GB" sz="1800" dirty="0" smtClean="0">
                        <a:effectLst/>
                        <a:latin typeface="Arial"/>
                        <a:ea typeface="Times New Roman"/>
                        <a:cs typeface="Times New Roman"/>
                      </a:endParaRPr>
                    </a:p>
                    <a:p>
                      <a:pPr>
                        <a:spcAft>
                          <a:spcPts val="0"/>
                        </a:spcAft>
                      </a:pPr>
                      <a:r>
                        <a:rPr lang="en-GB" sz="1800" dirty="0" smtClean="0">
                          <a:effectLst/>
                          <a:latin typeface="+mn-lt"/>
                          <a:ea typeface="Times New Roman"/>
                          <a:cs typeface="Times New Roman"/>
                        </a:rPr>
                        <a:t>I   </a:t>
                      </a:r>
                      <a:r>
                        <a:rPr lang="en-GB" sz="1800" dirty="0" smtClean="0">
                          <a:effectLst/>
                          <a:latin typeface="+mn-lt"/>
                          <a:ea typeface="Times New Roman"/>
                          <a:cs typeface="Times New Roman"/>
                          <a:hlinkClick r:id="rId5"/>
                        </a:rPr>
                        <a:t>www.giz.de</a:t>
                      </a:r>
                      <a:r>
                        <a:rPr lang="en-GB" sz="1800" dirty="0" smtClean="0">
                          <a:effectLst/>
                          <a:latin typeface="+mn-lt"/>
                          <a:ea typeface="Times New Roman"/>
                          <a:cs typeface="Times New Roman"/>
                        </a:rPr>
                        <a:t> </a:t>
                      </a:r>
                      <a:endParaRPr lang="en-GB" sz="1800" dirty="0" smtClean="0">
                        <a:effectLst/>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Aft>
                          <a:spcPts val="0"/>
                        </a:spcAft>
                      </a:pPr>
                      <a:r>
                        <a:rPr lang="ru-RU" sz="1800" kern="1200" dirty="0" smtClean="0">
                          <a:solidFill>
                            <a:schemeClr val="tx1"/>
                          </a:solidFill>
                          <a:effectLst/>
                          <a:latin typeface="+mn-lt"/>
                          <a:ea typeface="Times New Roman"/>
                          <a:cs typeface="Times New Roman"/>
                        </a:rPr>
                        <a:t>Денис </a:t>
                      </a:r>
                      <a:r>
                        <a:rPr lang="ru-RU" sz="1800" kern="1200" dirty="0" err="1" smtClean="0">
                          <a:solidFill>
                            <a:schemeClr val="tx1"/>
                          </a:solidFill>
                          <a:effectLst/>
                          <a:latin typeface="+mn-lt"/>
                          <a:ea typeface="Times New Roman"/>
                          <a:cs typeface="Times New Roman"/>
                        </a:rPr>
                        <a:t>Танзлер</a:t>
                      </a:r>
                      <a:endParaRPr lang="en-GB" sz="1800" kern="1200" dirty="0" smtClean="0">
                        <a:solidFill>
                          <a:schemeClr val="tx1"/>
                        </a:solidFill>
                        <a:effectLst/>
                        <a:latin typeface="+mn-lt"/>
                        <a:ea typeface="Times New Roman"/>
                        <a:cs typeface="Times New Roman"/>
                      </a:endParaRPr>
                    </a:p>
                    <a:p>
                      <a:pPr marL="0" indent="0">
                        <a:spcAft>
                          <a:spcPts val="0"/>
                        </a:spcAft>
                      </a:pPr>
                      <a:r>
                        <a:rPr lang="en-GB" sz="1800" kern="1200" dirty="0" smtClean="0">
                          <a:solidFill>
                            <a:schemeClr val="tx1"/>
                          </a:solidFill>
                          <a:effectLst/>
                          <a:latin typeface="+mn-lt"/>
                          <a:ea typeface="Times New Roman"/>
                          <a:cs typeface="Times New Roman"/>
                        </a:rPr>
                        <a:t>E  </a:t>
                      </a:r>
                      <a:r>
                        <a:rPr lang="en-GB" sz="1800" kern="1200" dirty="0" smtClean="0">
                          <a:solidFill>
                            <a:schemeClr val="tx1"/>
                          </a:solidFill>
                          <a:effectLst/>
                          <a:latin typeface="+mn-lt"/>
                          <a:ea typeface="Times New Roman"/>
                          <a:cs typeface="Times New Roman"/>
                          <a:hlinkClick r:id="rId2"/>
                        </a:rPr>
                        <a:t>clifit@adelphi.de</a:t>
                      </a:r>
                      <a:r>
                        <a:rPr lang="en-GB" sz="1800" kern="1200" dirty="0" smtClean="0">
                          <a:solidFill>
                            <a:schemeClr val="tx1"/>
                          </a:solidFill>
                          <a:effectLst/>
                          <a:latin typeface="+mn-lt"/>
                          <a:ea typeface="Times New Roman"/>
                          <a:cs typeface="Times New Roman"/>
                        </a:rPr>
                        <a:t> </a:t>
                      </a:r>
                    </a:p>
                    <a:p>
                      <a:pPr marL="0" indent="0">
                        <a:spcAft>
                          <a:spcPts val="0"/>
                        </a:spcAft>
                      </a:pPr>
                      <a:r>
                        <a:rPr lang="en-GB" sz="1800" kern="1200" dirty="0" smtClean="0">
                          <a:solidFill>
                            <a:schemeClr val="tx1"/>
                          </a:solidFill>
                          <a:effectLst/>
                          <a:latin typeface="+mn-lt"/>
                          <a:ea typeface="Times New Roman"/>
                          <a:cs typeface="Times New Roman"/>
                        </a:rPr>
                        <a:t>T  +49 30-8900068-20</a:t>
                      </a:r>
                    </a:p>
                    <a:p>
                      <a:pPr marL="0" marR="0" indent="0" algn="l" defTabSz="521437" rtl="0" eaLnBrk="1" fontAlgn="auto" latinLnBrk="0" hangingPunct="1">
                        <a:lnSpc>
                          <a:spcPct val="100000"/>
                        </a:lnSpc>
                        <a:spcBef>
                          <a:spcPts val="0"/>
                        </a:spcBef>
                        <a:spcAft>
                          <a:spcPts val="1000"/>
                        </a:spcAft>
                        <a:buClrTx/>
                        <a:buSzTx/>
                        <a:buFontTx/>
                        <a:buNone/>
                        <a:tabLst/>
                        <a:defRPr/>
                      </a:pPr>
                      <a:r>
                        <a:rPr lang="en-GB" sz="1800" kern="1200" dirty="0" smtClean="0">
                          <a:solidFill>
                            <a:schemeClr val="tx1"/>
                          </a:solidFill>
                          <a:effectLst/>
                          <a:latin typeface="+mn-lt"/>
                          <a:ea typeface="Times New Roman"/>
                          <a:cs typeface="Times New Roman"/>
                          <a:hlinkClick r:id="rId6"/>
                        </a:rPr>
                        <a:t>www.clifit.org</a:t>
                      </a:r>
                      <a:r>
                        <a:rPr lang="en-GB" sz="1800" kern="1200" baseline="0" dirty="0" smtClean="0">
                          <a:solidFill>
                            <a:schemeClr val="tx1"/>
                          </a:solidFill>
                          <a:effectLst/>
                          <a:latin typeface="+mn-lt"/>
                          <a:ea typeface="Times New Roman"/>
                          <a:cs typeface="Times New Roman"/>
                        </a:rPr>
                        <a:t> </a:t>
                      </a:r>
                      <a:endParaRPr lang="en-GB" sz="1800" kern="1200" dirty="0" smtClean="0">
                        <a:solidFill>
                          <a:schemeClr val="tx1"/>
                        </a:solidFill>
                        <a:effectLst/>
                        <a:latin typeface="+mn-lt"/>
                        <a:ea typeface="Times New Roman"/>
                        <a:cs typeface="Times New Roman"/>
                      </a:endParaRPr>
                    </a:p>
                    <a:p>
                      <a:pPr marL="0" indent="0">
                        <a:spcAft>
                          <a:spcPts val="0"/>
                        </a:spcAft>
                      </a:pPr>
                      <a:endParaRPr lang="de-DE" sz="1800" kern="1200" dirty="0" smtClean="0">
                        <a:solidFill>
                          <a:schemeClr val="tx1"/>
                        </a:solidFill>
                        <a:effectLst/>
                        <a:latin typeface="+mn-lt"/>
                        <a:ea typeface="Times New Roman"/>
                        <a:cs typeface="Times New Roman"/>
                      </a:endParaRPr>
                    </a:p>
                    <a:p>
                      <a:pPr marL="0" indent="0">
                        <a:spcAft>
                          <a:spcPts val="0"/>
                        </a:spcAft>
                      </a:pPr>
                      <a:r>
                        <a:rPr lang="ru-RU" sz="1800" kern="1200" dirty="0" err="1" smtClean="0">
                          <a:solidFill>
                            <a:schemeClr val="tx1"/>
                          </a:solidFill>
                          <a:effectLst/>
                          <a:latin typeface="+mn-lt"/>
                          <a:ea typeface="Times New Roman"/>
                          <a:cs typeface="Times New Roman"/>
                        </a:rPr>
                        <a:t>Дорит</a:t>
                      </a:r>
                      <a:r>
                        <a:rPr lang="ru-RU" sz="1800" kern="1200" dirty="0" smtClean="0">
                          <a:solidFill>
                            <a:schemeClr val="tx1"/>
                          </a:solidFill>
                          <a:effectLst/>
                          <a:latin typeface="+mn-lt"/>
                          <a:ea typeface="Times New Roman"/>
                          <a:cs typeface="Times New Roman"/>
                        </a:rPr>
                        <a:t> </a:t>
                      </a:r>
                      <a:r>
                        <a:rPr lang="ru-RU" sz="1800" kern="1200" dirty="0" err="1" smtClean="0">
                          <a:solidFill>
                            <a:schemeClr val="tx1"/>
                          </a:solidFill>
                          <a:effectLst/>
                          <a:latin typeface="+mn-lt"/>
                          <a:ea typeface="Times New Roman"/>
                          <a:cs typeface="Times New Roman"/>
                        </a:rPr>
                        <a:t>Лехр</a:t>
                      </a:r>
                      <a:endParaRPr lang="de-DE" sz="1800" kern="1200" baseline="0" dirty="0" smtClean="0">
                        <a:solidFill>
                          <a:schemeClr val="tx1"/>
                        </a:solidFill>
                        <a:effectLst/>
                        <a:latin typeface="+mn-lt"/>
                        <a:ea typeface="Times New Roman"/>
                        <a:cs typeface="Times New Roman"/>
                      </a:endParaRPr>
                    </a:p>
                    <a:p>
                      <a:pPr marL="0" indent="0">
                        <a:spcAft>
                          <a:spcPts val="0"/>
                        </a:spcAft>
                      </a:pPr>
                      <a:r>
                        <a:rPr lang="de-DE" sz="1800" kern="1200" dirty="0" smtClean="0">
                          <a:solidFill>
                            <a:schemeClr val="tx1"/>
                          </a:solidFill>
                          <a:effectLst/>
                          <a:latin typeface="+mn-lt"/>
                          <a:ea typeface="Times New Roman"/>
                          <a:cs typeface="Times New Roman"/>
                        </a:rPr>
                        <a:t>E  </a:t>
                      </a:r>
                      <a:r>
                        <a:rPr lang="de-DE" sz="1800" kern="1200" dirty="0" smtClean="0">
                          <a:solidFill>
                            <a:schemeClr val="tx1"/>
                          </a:solidFill>
                          <a:effectLst/>
                          <a:latin typeface="+mn-lt"/>
                          <a:ea typeface="Times New Roman"/>
                          <a:cs typeface="Times New Roman"/>
                          <a:hlinkClick r:id="rId7"/>
                        </a:rPr>
                        <a:t>cf-ready@giz.de</a:t>
                      </a:r>
                      <a:r>
                        <a:rPr lang="de-DE" sz="1800" kern="1200" dirty="0" smtClean="0">
                          <a:solidFill>
                            <a:schemeClr val="tx1"/>
                          </a:solidFill>
                          <a:effectLst/>
                          <a:latin typeface="+mn-lt"/>
                          <a:ea typeface="Times New Roman"/>
                          <a:cs typeface="Times New Roman"/>
                        </a:rPr>
                        <a:t>  </a:t>
                      </a:r>
                    </a:p>
                    <a:p>
                      <a:pPr marL="0" indent="0">
                        <a:spcAft>
                          <a:spcPts val="0"/>
                        </a:spcAft>
                      </a:pPr>
                      <a:r>
                        <a:rPr lang="de-DE" sz="1800" kern="1200" dirty="0" smtClean="0">
                          <a:solidFill>
                            <a:schemeClr val="tx1"/>
                          </a:solidFill>
                          <a:effectLst/>
                          <a:latin typeface="+mn-lt"/>
                          <a:ea typeface="Times New Roman"/>
                          <a:cs typeface="Times New Roman"/>
                        </a:rPr>
                        <a:t>T  +49 228 24934-133</a:t>
                      </a:r>
                    </a:p>
                    <a:p>
                      <a:pPr marL="0" indent="0">
                        <a:spcAft>
                          <a:spcPts val="0"/>
                        </a:spcAft>
                      </a:pPr>
                      <a:r>
                        <a:rPr lang="de-DE" sz="1800" kern="1200" dirty="0" smtClean="0">
                          <a:solidFill>
                            <a:schemeClr val="tx1"/>
                          </a:solidFill>
                          <a:effectLst/>
                          <a:latin typeface="+mn-lt"/>
                          <a:ea typeface="Times New Roman"/>
                          <a:cs typeface="Times New Roman"/>
                          <a:hlinkClick r:id="rId8"/>
                        </a:rPr>
                        <a:t>http://www.giz.de/expertise/html/3041.html</a:t>
                      </a:r>
                      <a:r>
                        <a:rPr lang="de-DE" sz="1800" kern="1200" dirty="0" smtClean="0">
                          <a:solidFill>
                            <a:schemeClr val="tx1"/>
                          </a:solidFill>
                          <a:effectLst/>
                          <a:latin typeface="+mn-lt"/>
                          <a:ea typeface="Times New Roman"/>
                          <a:cs typeface="Times New Roman"/>
                        </a:rPr>
                        <a:t>   </a:t>
                      </a:r>
                    </a:p>
                    <a:p>
                      <a:pPr marL="0" indent="0">
                        <a:spcAft>
                          <a:spcPts val="0"/>
                        </a:spcAft>
                      </a:pPr>
                      <a:endParaRPr lang="de-DE" sz="1800" kern="1200" dirty="0" smtClean="0">
                        <a:solidFill>
                          <a:schemeClr val="tx1"/>
                        </a:solidFill>
                        <a:effectLst/>
                        <a:latin typeface="Calibri"/>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8026">
                <a:tc>
                  <a:txBody>
                    <a:bodyPr/>
                    <a:lstStyle/>
                    <a:p>
                      <a:pPr>
                        <a:spcAft>
                          <a:spcPts val="600"/>
                        </a:spcAft>
                      </a:pPr>
                      <a:endParaRPr lang="en-GB" sz="1800" b="1" dirty="0">
                        <a:effectLst/>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de-DE" sz="1800" dirty="0">
                          <a:effectLst/>
                          <a:latin typeface="Calibri"/>
                          <a:ea typeface="Times New Roman"/>
                          <a:cs typeface="Times New Roman"/>
                        </a:rPr>
                        <a:t> </a:t>
                      </a:r>
                      <a:endParaRPr lang="en-GB" sz="1800" dirty="0">
                        <a:effectLst/>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GB" sz="1800" b="1" kern="1200" dirty="0">
                        <a:solidFill>
                          <a:schemeClr val="tx1"/>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11840">
                <a:tc gridSpan="3">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Times New Roman"/>
                          <a:cs typeface="Times New Roman"/>
                        </a:rPr>
                        <a:t>Любое содержание представленное перечисленными  авторами, не обязательно отражают взгляды </a:t>
                      </a:r>
                      <a:r>
                        <a:rPr lang="ru-RU" sz="1600" kern="1200" dirty="0" err="1" smtClean="0">
                          <a:solidFill>
                            <a:schemeClr val="tx1"/>
                          </a:solidFill>
                          <a:effectLst/>
                          <a:latin typeface="+mn-lt"/>
                          <a:ea typeface="Times New Roman"/>
                          <a:cs typeface="Times New Roman"/>
                        </a:rPr>
                        <a:t>Адельфи</a:t>
                      </a:r>
                      <a:r>
                        <a:rPr lang="ru-RU" sz="1600" kern="1200" dirty="0" smtClean="0">
                          <a:solidFill>
                            <a:schemeClr val="tx1"/>
                          </a:solidFill>
                          <a:effectLst/>
                          <a:latin typeface="+mn-lt"/>
                          <a:ea typeface="Times New Roman"/>
                          <a:cs typeface="Times New Roman"/>
                        </a:rPr>
                        <a:t>,  GIZ и Немецкого Федерального Министерства экономического сотрудничества и развития.</a:t>
                      </a:r>
                    </a:p>
                    <a:p>
                      <a:pPr marL="0" marR="0" indent="0" algn="l" defTabSz="521437"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Times New Roman"/>
                          <a:cs typeface="Times New Roman"/>
                        </a:rPr>
                        <a:t>Хотя авторы принимают все возможные меры, чтобы обеспечить правильность опубликованной информации, нет гарантии в отношении правильности, точности, достоверности и полноты содержания этой информации.</a:t>
                      </a:r>
                    </a:p>
                    <a:p>
                      <a:pPr marL="0" marR="0" indent="0" algn="l" defTabSz="521437"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Times New Roman"/>
                          <a:cs typeface="Times New Roman"/>
                        </a:rPr>
                        <a:t>                                                                                                                                                                </a:t>
                      </a:r>
                      <a:r>
                        <a:rPr lang="ru-RU" sz="1600" b="1" kern="1200" dirty="0" smtClean="0">
                          <a:solidFill>
                            <a:schemeClr val="tx1"/>
                          </a:solidFill>
                          <a:effectLst/>
                          <a:latin typeface="+mn-lt"/>
                          <a:ea typeface="Times New Roman"/>
                          <a:cs typeface="Times New Roman"/>
                        </a:rPr>
                        <a:t>Август</a:t>
                      </a:r>
                      <a:r>
                        <a:rPr lang="de-DE" sz="1600" b="1" kern="1200" baseline="0" dirty="0" smtClean="0">
                          <a:solidFill>
                            <a:schemeClr val="tx1"/>
                          </a:solidFill>
                          <a:effectLst/>
                          <a:latin typeface="+mn-lt"/>
                          <a:ea typeface="Times New Roman"/>
                          <a:cs typeface="Times New Roman"/>
                        </a:rPr>
                        <a:t> 2014</a:t>
                      </a:r>
                      <a:endParaRPr lang="en-GB" sz="1600" b="1" kern="1200" dirty="0" smtClean="0">
                        <a:solidFill>
                          <a:schemeClr val="tx1"/>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spcAft>
                          <a:spcPts val="0"/>
                        </a:spcAft>
                      </a:pPr>
                      <a:endParaRPr lang="en-GB" sz="2000" dirty="0" smtClean="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r" defTabSz="521437" rtl="0" eaLnBrk="1" fontAlgn="auto" latinLnBrk="0" hangingPunct="1">
                        <a:lnSpc>
                          <a:spcPct val="100000"/>
                        </a:lnSpc>
                        <a:spcBef>
                          <a:spcPts val="0"/>
                        </a:spcBef>
                        <a:spcAft>
                          <a:spcPts val="0"/>
                        </a:spcAft>
                        <a:buClrTx/>
                        <a:buSzTx/>
                        <a:buFontTx/>
                        <a:buNone/>
                        <a:tabLst/>
                        <a:defRPr/>
                      </a:pPr>
                      <a:endParaRPr lang="en-GB" sz="2000" b="1" kern="1200" dirty="0" smtClean="0">
                        <a:solidFill>
                          <a:schemeClr val="tx1"/>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49725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534431" y="285462"/>
            <a:ext cx="8931301" cy="71071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a:solidFill>
                  <a:schemeClr val="accent3">
                    <a:lumMod val="50000"/>
                  </a:schemeClr>
                </a:solidFill>
                <a:latin typeface="Calibri"/>
                <a:cs typeface="Calibri"/>
              </a:rPr>
              <a:t>Возобновляемая энергия</a:t>
            </a:r>
            <a:r>
              <a:rPr lang="en-GB" b="1" dirty="0" smtClean="0">
                <a:solidFill>
                  <a:schemeClr val="accent3">
                    <a:lumMod val="50000"/>
                  </a:schemeClr>
                </a:solidFill>
                <a:latin typeface="Calibri"/>
                <a:cs typeface="Calibri"/>
              </a:rPr>
              <a:t>: </a:t>
            </a:r>
            <a:r>
              <a:rPr lang="ru-RU" b="1" dirty="0" smtClean="0">
                <a:solidFill>
                  <a:schemeClr val="accent3">
                    <a:lumMod val="50000"/>
                  </a:schemeClr>
                </a:solidFill>
                <a:latin typeface="Calibri"/>
                <a:cs typeface="Calibri"/>
              </a:rPr>
              <a:t>сетевая солнечная и ветровая</a:t>
            </a:r>
            <a:r>
              <a:rPr lang="en-GB" b="1" dirty="0" smtClean="0">
                <a:solidFill>
                  <a:schemeClr val="accent3">
                    <a:lumMod val="50000"/>
                  </a:schemeClr>
                </a:solidFill>
                <a:latin typeface="Calibri"/>
                <a:cs typeface="Calibri"/>
              </a:rPr>
              <a:t> (</a:t>
            </a:r>
            <a:r>
              <a:rPr lang="ru-RU" b="1" dirty="0" err="1" smtClean="0">
                <a:solidFill>
                  <a:schemeClr val="accent3">
                    <a:lumMod val="50000"/>
                  </a:schemeClr>
                </a:solidFill>
                <a:latin typeface="Calibri"/>
                <a:cs typeface="Calibri"/>
              </a:rPr>
              <a:t>прод</a:t>
            </a:r>
            <a:r>
              <a:rPr lang="en-GB" b="1" dirty="0" smtClean="0">
                <a:solidFill>
                  <a:schemeClr val="accent3">
                    <a:lumMod val="50000"/>
                  </a:schemeClr>
                </a:solidFill>
                <a:latin typeface="Calibri"/>
                <a:cs typeface="Calibri"/>
              </a:rPr>
              <a:t>.)</a:t>
            </a:r>
            <a:endParaRPr lang="en-GB" b="1" dirty="0">
              <a:latin typeface="Calibri"/>
              <a:cs typeface="Calibri"/>
            </a:endParaRPr>
          </a:p>
        </p:txBody>
      </p:sp>
      <p:sp>
        <p:nvSpPr>
          <p:cNvPr id="4" name="Content Placeholder 3"/>
          <p:cNvSpPr>
            <a:spLocks noGrp="1"/>
          </p:cNvSpPr>
          <p:nvPr>
            <p:ph idx="1"/>
          </p:nvPr>
        </p:nvSpPr>
        <p:spPr>
          <a:xfrm>
            <a:off x="534431" y="1166021"/>
            <a:ext cx="9359158" cy="5396636"/>
          </a:xfrm>
        </p:spPr>
        <p:txBody>
          <a:bodyPr/>
          <a:lstStyle/>
          <a:p>
            <a:pPr marL="0" indent="0">
              <a:buNone/>
            </a:pPr>
            <a:r>
              <a:rPr lang="ru-RU" sz="2000" dirty="0" smtClean="0">
                <a:latin typeface="Calibri"/>
                <a:cs typeface="Calibri"/>
              </a:rPr>
              <a:t>Государственные </a:t>
            </a:r>
            <a:r>
              <a:rPr lang="ru-RU" sz="2000" dirty="0">
                <a:latin typeface="Calibri"/>
                <a:cs typeface="Calibri"/>
              </a:rPr>
              <a:t>механизмы поддержки и финансовых инструментов для устранения </a:t>
            </a:r>
            <a:r>
              <a:rPr lang="ru-RU" sz="2000" dirty="0" smtClean="0">
                <a:latin typeface="Calibri"/>
                <a:cs typeface="Calibri"/>
              </a:rPr>
              <a:t>этих барьеров включают </a:t>
            </a:r>
            <a:r>
              <a:rPr lang="ru-RU" sz="2000" dirty="0">
                <a:latin typeface="Calibri"/>
                <a:cs typeface="Calibri"/>
              </a:rPr>
              <a:t>в себя</a:t>
            </a:r>
            <a:r>
              <a:rPr lang="ru-RU" sz="2000" dirty="0" smtClean="0">
                <a:latin typeface="Calibri"/>
                <a:cs typeface="Calibri"/>
              </a:rPr>
              <a:t>:</a:t>
            </a:r>
          </a:p>
          <a:p>
            <a:r>
              <a:rPr lang="ru-RU" sz="2000" b="1" kern="1200" dirty="0" smtClean="0">
                <a:solidFill>
                  <a:schemeClr val="tx2"/>
                </a:solidFill>
                <a:effectLst/>
                <a:latin typeface="Calibri"/>
                <a:cs typeface="Calibri"/>
              </a:rPr>
              <a:t>Механизмы Поддержки</a:t>
            </a:r>
            <a:endParaRPr lang="en-GB" sz="2000" b="1" kern="1200" dirty="0" smtClean="0">
              <a:solidFill>
                <a:schemeClr val="tx2"/>
              </a:solidFill>
              <a:effectLst/>
              <a:latin typeface="Calibri"/>
              <a:cs typeface="Calibri"/>
            </a:endParaRPr>
          </a:p>
          <a:p>
            <a:pPr lvl="1"/>
            <a:r>
              <a:rPr lang="ru-RU" sz="1800" dirty="0" smtClean="0">
                <a:latin typeface="Calibri"/>
                <a:cs typeface="Calibri"/>
              </a:rPr>
              <a:t>Политика льготных тарифов, которая способствует относительному повышению рентабельности </a:t>
            </a:r>
            <a:r>
              <a:rPr lang="ru-RU" sz="1800" dirty="0">
                <a:latin typeface="Calibri"/>
                <a:cs typeface="Calibri"/>
              </a:rPr>
              <a:t>возобновляемой энергии в течение </a:t>
            </a:r>
            <a:r>
              <a:rPr lang="ru-RU" sz="1800" dirty="0" smtClean="0">
                <a:latin typeface="Calibri"/>
                <a:cs typeface="Calibri"/>
              </a:rPr>
              <a:t>соответствующего периода</a:t>
            </a:r>
            <a:endParaRPr lang="ru-RU" sz="1800" dirty="0">
              <a:latin typeface="Calibri"/>
              <a:cs typeface="Calibri"/>
            </a:endParaRPr>
          </a:p>
          <a:p>
            <a:pPr lvl="1"/>
            <a:r>
              <a:rPr lang="ru-RU" sz="1800" dirty="0">
                <a:latin typeface="Calibri"/>
                <a:cs typeface="Calibri"/>
              </a:rPr>
              <a:t>Сокращение субсидий и стимулов для </a:t>
            </a:r>
            <a:r>
              <a:rPr lang="ru-RU" sz="1800" dirty="0" smtClean="0">
                <a:latin typeface="Calibri"/>
                <a:cs typeface="Calibri"/>
              </a:rPr>
              <a:t>секторов использующих ископаемое топливо</a:t>
            </a:r>
            <a:endParaRPr lang="ru-RU" sz="1800" dirty="0">
              <a:latin typeface="Calibri"/>
              <a:cs typeface="Calibri"/>
            </a:endParaRPr>
          </a:p>
          <a:p>
            <a:pPr lvl="1"/>
            <a:r>
              <a:rPr lang="ru-RU" sz="1800" dirty="0">
                <a:latin typeface="Calibri"/>
                <a:cs typeface="Calibri"/>
              </a:rPr>
              <a:t>Техническая </a:t>
            </a:r>
            <a:r>
              <a:rPr lang="ru-RU" sz="1800" dirty="0" smtClean="0">
                <a:latin typeface="Calibri"/>
                <a:cs typeface="Calibri"/>
              </a:rPr>
              <a:t>поддержка для создания стандартизированных </a:t>
            </a:r>
            <a:r>
              <a:rPr lang="en-GB" sz="1800" dirty="0">
                <a:latin typeface="Calibri"/>
                <a:cs typeface="Calibri"/>
              </a:rPr>
              <a:t>PPAs</a:t>
            </a:r>
            <a:r>
              <a:rPr lang="ru-RU" sz="1800" dirty="0" smtClean="0">
                <a:latin typeface="Calibri"/>
                <a:cs typeface="Calibri"/>
              </a:rPr>
              <a:t> </a:t>
            </a:r>
            <a:r>
              <a:rPr lang="ru-RU" sz="1800" dirty="0">
                <a:latin typeface="Calibri"/>
                <a:cs typeface="Calibri"/>
              </a:rPr>
              <a:t>для небольших проектов</a:t>
            </a:r>
          </a:p>
          <a:p>
            <a:pPr lvl="1"/>
            <a:r>
              <a:rPr lang="ru-RU" sz="1800" dirty="0">
                <a:latin typeface="Calibri"/>
                <a:cs typeface="Calibri"/>
              </a:rPr>
              <a:t>Техническое содействие </a:t>
            </a:r>
            <a:r>
              <a:rPr lang="ru-RU" sz="1800" dirty="0" smtClean="0">
                <a:latin typeface="Calibri"/>
                <a:cs typeface="Calibri"/>
              </a:rPr>
              <a:t>для улучшение установок, </a:t>
            </a:r>
            <a:r>
              <a:rPr lang="ru-RU" sz="1800" dirty="0">
                <a:latin typeface="Calibri"/>
                <a:cs typeface="Calibri"/>
              </a:rPr>
              <a:t>и, следовательно, использование возможностей установленной мощности</a:t>
            </a:r>
            <a:endParaRPr lang="en-GB" sz="1800" dirty="0" smtClean="0">
              <a:effectLst/>
              <a:latin typeface="Calibri"/>
              <a:cs typeface="Calibri"/>
            </a:endParaRPr>
          </a:p>
          <a:p>
            <a:r>
              <a:rPr lang="ru-RU" sz="2000" b="1" kern="1200" dirty="0" smtClean="0">
                <a:solidFill>
                  <a:schemeClr val="tx2"/>
                </a:solidFill>
                <a:effectLst/>
                <a:latin typeface="Calibri"/>
                <a:cs typeface="Calibri"/>
              </a:rPr>
              <a:t>Государственные Финансовые Инструменты</a:t>
            </a:r>
            <a:endParaRPr lang="en-GB" sz="2000" b="1" kern="1200" dirty="0" smtClean="0">
              <a:solidFill>
                <a:schemeClr val="tx2"/>
              </a:solidFill>
              <a:effectLst/>
              <a:latin typeface="Calibri"/>
              <a:cs typeface="Calibri"/>
            </a:endParaRPr>
          </a:p>
          <a:p>
            <a:pPr lvl="1"/>
            <a:r>
              <a:rPr lang="ru-RU" sz="1800" dirty="0">
                <a:latin typeface="Calibri"/>
                <a:cs typeface="Calibri"/>
              </a:rPr>
              <a:t>Более долгосрочные кредиты, чтобы улучшить </a:t>
            </a:r>
            <a:r>
              <a:rPr lang="ru-RU" sz="1800" dirty="0" smtClean="0">
                <a:latin typeface="Calibri"/>
                <a:cs typeface="Calibri"/>
              </a:rPr>
              <a:t>коэффициент </a:t>
            </a:r>
            <a:r>
              <a:rPr lang="ru-RU" sz="1800" dirty="0">
                <a:latin typeface="Calibri"/>
                <a:cs typeface="Calibri"/>
              </a:rPr>
              <a:t>обслуживания долга -  </a:t>
            </a:r>
            <a:r>
              <a:rPr lang="ru-RU" sz="1800" dirty="0" smtClean="0">
                <a:latin typeface="Calibri"/>
                <a:cs typeface="Calibri"/>
              </a:rPr>
              <a:t>это ключевой </a:t>
            </a:r>
            <a:r>
              <a:rPr lang="ru-RU" sz="1800" dirty="0">
                <a:latin typeface="Calibri"/>
                <a:cs typeface="Calibri"/>
              </a:rPr>
              <a:t>финансовый коэффициент используется финансистами для определения </a:t>
            </a:r>
            <a:r>
              <a:rPr lang="ru-RU" sz="1800" dirty="0" err="1">
                <a:latin typeface="Calibri"/>
                <a:cs typeface="Calibri"/>
              </a:rPr>
              <a:t>финансируемости</a:t>
            </a:r>
            <a:r>
              <a:rPr lang="ru-RU" sz="1800" dirty="0">
                <a:latin typeface="Calibri"/>
                <a:cs typeface="Calibri"/>
              </a:rPr>
              <a:t> проекта</a:t>
            </a:r>
          </a:p>
          <a:p>
            <a:pPr lvl="1"/>
            <a:r>
              <a:rPr lang="ru-RU" sz="1800" dirty="0" smtClean="0">
                <a:latin typeface="Calibri"/>
                <a:cs typeface="Calibri"/>
              </a:rPr>
              <a:t>Страхование риска поручителей</a:t>
            </a:r>
            <a:endParaRPr lang="en-GB" sz="1800" dirty="0">
              <a:latin typeface="Calibri"/>
              <a:cs typeface="Calibri"/>
            </a:endParaRPr>
          </a:p>
          <a:p>
            <a:pPr lvl="1"/>
            <a:r>
              <a:rPr lang="ru-RU" sz="1800" dirty="0" smtClean="0">
                <a:latin typeface="Calibri"/>
                <a:cs typeface="Calibri"/>
              </a:rPr>
              <a:t>Кредитование </a:t>
            </a:r>
            <a:r>
              <a:rPr lang="ru-RU" sz="1800" dirty="0">
                <a:latin typeface="Calibri"/>
                <a:cs typeface="Calibri"/>
              </a:rPr>
              <a:t>за счет частных финансовых посредников для того, чтобы улучшить </a:t>
            </a:r>
            <a:r>
              <a:rPr lang="ru-RU" sz="1800" dirty="0" smtClean="0">
                <a:latin typeface="Calibri"/>
                <a:cs typeface="Calibri"/>
              </a:rPr>
              <a:t>комфортность </a:t>
            </a:r>
            <a:r>
              <a:rPr lang="ru-RU" sz="1800" dirty="0">
                <a:latin typeface="Calibri"/>
                <a:cs typeface="Calibri"/>
              </a:rPr>
              <a:t>финансирования и </a:t>
            </a:r>
            <a:r>
              <a:rPr lang="ru-RU" sz="1800" dirty="0" smtClean="0">
                <a:latin typeface="Calibri"/>
                <a:cs typeface="Calibri"/>
              </a:rPr>
              <a:t>повышение </a:t>
            </a:r>
            <a:r>
              <a:rPr lang="ru-RU" sz="1800" dirty="0">
                <a:latin typeface="Calibri"/>
                <a:cs typeface="Calibri"/>
              </a:rPr>
              <a:t>осведомленности</a:t>
            </a:r>
            <a:endParaRPr lang="ru-RU" sz="1800" b="0" kern="1200" dirty="0" smtClean="0">
              <a:solidFill>
                <a:srgbClr val="4B4B4B"/>
              </a:solidFill>
              <a:effectLst/>
              <a:latin typeface="Calibri"/>
              <a:cs typeface="Calibri"/>
            </a:endParaRPr>
          </a:p>
          <a:p>
            <a:pPr lvl="1"/>
            <a:endParaRPr lang="en-GB" dirty="0" smtClean="0">
              <a:effectLst/>
              <a:latin typeface="Calibri"/>
              <a:cs typeface="Calibri"/>
            </a:endParaRPr>
          </a:p>
          <a:p>
            <a:pPr lvl="1"/>
            <a:endParaRPr lang="en-GB" sz="2200" dirty="0" smtClean="0">
              <a:solidFill>
                <a:schemeClr val="tx1"/>
              </a:solidFill>
              <a:latin typeface="Calibri"/>
              <a:cs typeface="Calibri"/>
            </a:endParaRPr>
          </a:p>
        </p:txBody>
      </p:sp>
      <p:sp>
        <p:nvSpPr>
          <p:cNvPr id="5" name="Rechteck 4"/>
          <p:cNvSpPr/>
          <p:nvPr/>
        </p:nvSpPr>
        <p:spPr>
          <a:xfrm>
            <a:off x="4323634" y="6913570"/>
            <a:ext cx="1297150" cy="246221"/>
          </a:xfrm>
          <a:prstGeom prst="rect">
            <a:avLst/>
          </a:prstGeom>
        </p:spPr>
        <p:txBody>
          <a:bodyPr wrap="none">
            <a:spAutoFit/>
          </a:bodyPr>
          <a:lstStyle/>
          <a:p>
            <a:r>
              <a:rPr lang="ru-RU" sz="1000" dirty="0" smtClean="0"/>
              <a:t>Источник</a:t>
            </a:r>
            <a:r>
              <a:rPr lang="en-US" sz="1000" dirty="0" smtClean="0"/>
              <a:t>: </a:t>
            </a:r>
            <a:r>
              <a:rPr lang="en-CA" sz="1000" dirty="0" smtClean="0"/>
              <a:t>WRI</a:t>
            </a:r>
            <a:r>
              <a:rPr lang="en-CA" sz="1000" dirty="0"/>
              <a:t>, 2012</a:t>
            </a:r>
          </a:p>
        </p:txBody>
      </p:sp>
    </p:spTree>
    <p:extLst>
      <p:ext uri="{BB962C8B-B14F-4D97-AF65-F5344CB8AC3E}">
        <p14:creationId xmlns:p14="http://schemas.microsoft.com/office/powerpoint/2010/main" val="201688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GB" sz="2000" b="1" dirty="0" smtClean="0">
                <a:solidFill>
                  <a:schemeClr val="tx2"/>
                </a:solidFill>
                <a:latin typeface="Calibri"/>
                <a:cs typeface="Calibri"/>
              </a:rPr>
              <a:t>“</a:t>
            </a:r>
            <a:r>
              <a:rPr lang="ru-RU" sz="2000" b="1" dirty="0" smtClean="0">
                <a:solidFill>
                  <a:schemeClr val="tx2"/>
                </a:solidFill>
                <a:latin typeface="Calibri"/>
                <a:cs typeface="Calibri"/>
              </a:rPr>
              <a:t>Программа</a:t>
            </a:r>
            <a:r>
              <a:rPr lang="en-GB" sz="2000" b="1" dirty="0" smtClean="0">
                <a:solidFill>
                  <a:schemeClr val="tx2"/>
                </a:solidFill>
                <a:latin typeface="Calibri"/>
                <a:cs typeface="Calibri"/>
              </a:rPr>
              <a:t> </a:t>
            </a:r>
            <a:r>
              <a:rPr lang="en-GB" sz="2000" b="1" dirty="0" err="1">
                <a:solidFill>
                  <a:schemeClr val="tx2"/>
                </a:solidFill>
                <a:latin typeface="Calibri"/>
                <a:cs typeface="Calibri"/>
              </a:rPr>
              <a:t>Solaire</a:t>
            </a:r>
            <a:r>
              <a:rPr lang="en-GB" sz="2000" b="1" dirty="0">
                <a:solidFill>
                  <a:schemeClr val="tx2"/>
                </a:solidFill>
                <a:latin typeface="Calibri"/>
                <a:cs typeface="Calibri"/>
              </a:rPr>
              <a:t>” (</a:t>
            </a:r>
            <a:r>
              <a:rPr lang="en-GB" sz="2000" b="1" dirty="0" err="1">
                <a:solidFill>
                  <a:schemeClr val="tx2"/>
                </a:solidFill>
                <a:latin typeface="Calibri"/>
                <a:cs typeface="Calibri"/>
              </a:rPr>
              <a:t>Prosol</a:t>
            </a:r>
            <a:r>
              <a:rPr lang="en-GB" sz="2000" b="1" dirty="0" smtClean="0">
                <a:solidFill>
                  <a:schemeClr val="tx2"/>
                </a:solidFill>
                <a:latin typeface="Calibri"/>
                <a:cs typeface="Calibri"/>
              </a:rPr>
              <a:t>) </a:t>
            </a:r>
          </a:p>
          <a:p>
            <a:pPr marL="0" indent="0">
              <a:buNone/>
            </a:pPr>
            <a:endParaRPr lang="en-GB" sz="2000" b="1" dirty="0" smtClean="0">
              <a:solidFill>
                <a:schemeClr val="tx2"/>
              </a:solidFill>
              <a:effectLst/>
              <a:latin typeface="Calibri"/>
              <a:cs typeface="Calibri"/>
            </a:endParaRPr>
          </a:p>
          <a:p>
            <a:pPr lvl="1"/>
            <a:r>
              <a:rPr lang="ru-RU" dirty="0">
                <a:solidFill>
                  <a:schemeClr val="tx1"/>
                </a:solidFill>
                <a:latin typeface="Calibri"/>
                <a:cs typeface="Calibri"/>
              </a:rPr>
              <a:t>Поддержка солнечных водонагревателей в жилых зданиях</a:t>
            </a:r>
          </a:p>
          <a:p>
            <a:pPr lvl="1"/>
            <a:r>
              <a:rPr lang="ru-RU" dirty="0">
                <a:solidFill>
                  <a:schemeClr val="tx1"/>
                </a:solidFill>
                <a:latin typeface="Calibri"/>
                <a:cs typeface="Calibri"/>
              </a:rPr>
              <a:t>Предоставление 20% субсидий на капитальные затраты и субсидии временной процентной ставки по </a:t>
            </a:r>
            <a:r>
              <a:rPr lang="ru-RU" dirty="0" smtClean="0">
                <a:solidFill>
                  <a:schemeClr val="tx1"/>
                </a:solidFill>
                <a:latin typeface="Calibri"/>
                <a:cs typeface="Calibri"/>
              </a:rPr>
              <a:t>кредитам, для покупки солнечных водонагревателей</a:t>
            </a:r>
            <a:endParaRPr lang="ru-RU" dirty="0">
              <a:solidFill>
                <a:schemeClr val="tx1"/>
              </a:solidFill>
              <a:latin typeface="Calibri"/>
              <a:cs typeface="Calibri"/>
            </a:endParaRPr>
          </a:p>
          <a:p>
            <a:pPr lvl="1"/>
            <a:r>
              <a:rPr lang="ru-RU" dirty="0" smtClean="0">
                <a:solidFill>
                  <a:schemeClr val="tx1"/>
                </a:solidFill>
                <a:latin typeface="Calibri"/>
                <a:cs typeface="Calibri"/>
              </a:rPr>
              <a:t>Общий </a:t>
            </a:r>
            <a:r>
              <a:rPr lang="ru-RU" dirty="0">
                <a:solidFill>
                  <a:schemeClr val="tx1"/>
                </a:solidFill>
                <a:latin typeface="Calibri"/>
                <a:cs typeface="Calibri"/>
              </a:rPr>
              <a:t>объем инвестиций в 134 млн долларов США в период с 2005 - 2010, из которых 18% приходится на государственные и 82% из частных источников.</a:t>
            </a:r>
            <a:endParaRPr lang="en-GB" dirty="0" smtClean="0">
              <a:solidFill>
                <a:schemeClr val="tx1"/>
              </a:solidFill>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Возобновляемая энергия Туниса</a:t>
            </a:r>
            <a:endParaRPr lang="en-GB" b="1" dirty="0">
              <a:latin typeface="Calibri"/>
              <a:cs typeface="Calibri"/>
            </a:endParaRPr>
          </a:p>
        </p:txBody>
      </p:sp>
      <p:sp>
        <p:nvSpPr>
          <p:cNvPr id="5" name="Rechteck 4"/>
          <p:cNvSpPr/>
          <p:nvPr/>
        </p:nvSpPr>
        <p:spPr>
          <a:xfrm>
            <a:off x="3623992" y="6935770"/>
            <a:ext cx="6762417" cy="400110"/>
          </a:xfrm>
          <a:prstGeom prst="rect">
            <a:avLst/>
          </a:prstGeom>
        </p:spPr>
        <p:txBody>
          <a:bodyPr wrap="square">
            <a:spAutoFit/>
          </a:bodyPr>
          <a:lstStyle/>
          <a:p>
            <a:r>
              <a:rPr lang="ru-RU" sz="1000" dirty="0" smtClean="0"/>
              <a:t>Источник</a:t>
            </a:r>
            <a:r>
              <a:rPr lang="en-US" sz="1000" dirty="0" smtClean="0"/>
              <a:t>: </a:t>
            </a:r>
            <a:r>
              <a:rPr lang="en-US" sz="1000" dirty="0"/>
              <a:t>WRI, 2013 – </a:t>
            </a:r>
            <a:r>
              <a:rPr lang="ru-RU" sz="1000" dirty="0" smtClean="0"/>
              <a:t>Мобилизация климатически инвестиций – Роль Международного Климатического Финансирования в обеспечении Готовности для Расширения использования низко углеродной энергии</a:t>
            </a:r>
            <a:endParaRPr lang="en-US" sz="1000" dirty="0"/>
          </a:p>
        </p:txBody>
      </p:sp>
    </p:spTree>
    <p:extLst>
      <p:ext uri="{BB962C8B-B14F-4D97-AF65-F5344CB8AC3E}">
        <p14:creationId xmlns:p14="http://schemas.microsoft.com/office/powerpoint/2010/main" val="361424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Адаптация</a:t>
            </a:r>
            <a:endParaRPr lang="en-GB" b="1" dirty="0">
              <a:latin typeface="Calibri"/>
              <a:cs typeface="Calibri"/>
            </a:endParaRPr>
          </a:p>
        </p:txBody>
      </p:sp>
      <p:sp>
        <p:nvSpPr>
          <p:cNvPr id="4" name="Content Placeholder 3"/>
          <p:cNvSpPr>
            <a:spLocks noGrp="1"/>
          </p:cNvSpPr>
          <p:nvPr>
            <p:ph idx="1"/>
          </p:nvPr>
        </p:nvSpPr>
        <p:spPr/>
        <p:txBody>
          <a:bodyPr/>
          <a:lstStyle/>
          <a:p>
            <a:pPr marL="0" indent="0">
              <a:buNone/>
            </a:pPr>
            <a:r>
              <a:rPr lang="ru-RU" sz="2000" b="1" dirty="0" smtClean="0">
                <a:solidFill>
                  <a:schemeClr val="tx2"/>
                </a:solidFill>
                <a:latin typeface="Calibri"/>
                <a:cs typeface="Calibri"/>
              </a:rPr>
              <a:t>Варианты вовлечения частного сектора в процесс адаптации</a:t>
            </a:r>
            <a:r>
              <a:rPr lang="en-GB" sz="2000" b="1" dirty="0" smtClean="0">
                <a:solidFill>
                  <a:schemeClr val="tx2"/>
                </a:solidFill>
                <a:latin typeface="Calibri"/>
                <a:cs typeface="Calibri"/>
              </a:rPr>
              <a:t>:</a:t>
            </a:r>
          </a:p>
          <a:p>
            <a:pPr marL="0" indent="0">
              <a:buNone/>
            </a:pPr>
            <a:endParaRPr lang="en-GB" sz="2000" b="1" dirty="0" smtClean="0">
              <a:solidFill>
                <a:schemeClr val="tx2"/>
              </a:solidFill>
              <a:latin typeface="Calibri"/>
              <a:cs typeface="Calibri"/>
            </a:endParaRPr>
          </a:p>
          <a:p>
            <a:r>
              <a:rPr lang="ru-RU" sz="2000" dirty="0" err="1" smtClean="0">
                <a:latin typeface="Calibri"/>
                <a:cs typeface="Calibri"/>
              </a:rPr>
              <a:t>Климато</a:t>
            </a:r>
            <a:r>
              <a:rPr lang="ru-RU" sz="2000" dirty="0" smtClean="0">
                <a:latin typeface="Calibri"/>
                <a:cs typeface="Calibri"/>
              </a:rPr>
              <a:t>-стойкость субъектов частного сектора </a:t>
            </a:r>
            <a:endParaRPr lang="en-GB" sz="2000" dirty="0" smtClean="0">
              <a:latin typeface="Calibri"/>
              <a:cs typeface="Calibri"/>
            </a:endParaRPr>
          </a:p>
          <a:p>
            <a:r>
              <a:rPr lang="ru-RU" sz="2000" dirty="0" smtClean="0">
                <a:latin typeface="Calibri"/>
                <a:cs typeface="Calibri"/>
              </a:rPr>
              <a:t>Со-финансирование развития инфраструктуры</a:t>
            </a:r>
            <a:endParaRPr lang="en-GB" sz="2000" dirty="0" smtClean="0">
              <a:latin typeface="Calibri"/>
              <a:cs typeface="Calibri"/>
            </a:endParaRPr>
          </a:p>
          <a:p>
            <a:r>
              <a:rPr lang="ru-RU" sz="2000" dirty="0" smtClean="0">
                <a:latin typeface="Calibri"/>
                <a:cs typeface="Calibri"/>
              </a:rPr>
              <a:t>Продукция и услуги адаптации</a:t>
            </a:r>
            <a:r>
              <a:rPr lang="en-GB" sz="2000" dirty="0" smtClean="0">
                <a:latin typeface="Calibri"/>
                <a:cs typeface="Calibri"/>
              </a:rPr>
              <a:t>: </a:t>
            </a:r>
          </a:p>
          <a:p>
            <a:pPr lvl="1"/>
            <a:r>
              <a:rPr lang="ru-RU" dirty="0" smtClean="0">
                <a:latin typeface="Calibri"/>
                <a:cs typeface="Calibri"/>
              </a:rPr>
              <a:t>н</a:t>
            </a:r>
            <a:r>
              <a:rPr lang="en-GB" dirty="0" smtClean="0">
                <a:latin typeface="Calibri"/>
                <a:cs typeface="Calibri"/>
              </a:rPr>
              <a:t>.</a:t>
            </a:r>
            <a:r>
              <a:rPr lang="ru-RU" dirty="0">
                <a:latin typeface="Calibri"/>
                <a:cs typeface="Calibri"/>
              </a:rPr>
              <a:t>п</a:t>
            </a:r>
            <a:r>
              <a:rPr lang="en-GB" dirty="0" smtClean="0">
                <a:latin typeface="Calibri"/>
                <a:cs typeface="Calibri"/>
              </a:rPr>
              <a:t>. </a:t>
            </a:r>
            <a:r>
              <a:rPr lang="ru-RU" dirty="0" smtClean="0">
                <a:latin typeface="Calibri"/>
                <a:cs typeface="Calibri"/>
              </a:rPr>
              <a:t>проектирование</a:t>
            </a:r>
            <a:r>
              <a:rPr lang="en-GB" dirty="0" smtClean="0">
                <a:latin typeface="Calibri"/>
                <a:cs typeface="Calibri"/>
              </a:rPr>
              <a:t>, </a:t>
            </a:r>
            <a:r>
              <a:rPr lang="ru-RU" dirty="0" smtClean="0">
                <a:latin typeface="Calibri"/>
                <a:cs typeface="Calibri"/>
              </a:rPr>
              <a:t>производство и распределение товаров и услуг, которые могут помочь снизить уязвимость отдельных лиц и сообществ к изменению климата</a:t>
            </a:r>
            <a:endParaRPr lang="en-GB" dirty="0">
              <a:latin typeface="Calibri"/>
              <a:cs typeface="Calibri"/>
            </a:endParaRPr>
          </a:p>
          <a:p>
            <a:r>
              <a:rPr lang="ru-RU" sz="2000" dirty="0" smtClean="0">
                <a:latin typeface="Calibri"/>
                <a:cs typeface="Calibri"/>
              </a:rPr>
              <a:t>Предоставление инструментов для управления рисками</a:t>
            </a:r>
            <a:r>
              <a:rPr lang="en-GB" sz="2000" dirty="0" smtClean="0">
                <a:latin typeface="Calibri"/>
                <a:cs typeface="Calibri"/>
              </a:rPr>
              <a:t>,</a:t>
            </a:r>
            <a:r>
              <a:rPr lang="ru-RU" sz="2000" dirty="0" smtClean="0">
                <a:latin typeface="Calibri"/>
                <a:cs typeface="Calibri"/>
              </a:rPr>
              <a:t> включая страхование</a:t>
            </a:r>
            <a:endParaRPr lang="en-GB" sz="2000" dirty="0" smtClean="0">
              <a:latin typeface="Calibri"/>
              <a:cs typeface="Calibri"/>
            </a:endParaRPr>
          </a:p>
          <a:p>
            <a:endParaRPr lang="en-GB" sz="2000" dirty="0">
              <a:latin typeface="Calibri"/>
              <a:cs typeface="Calibri"/>
            </a:endParaRPr>
          </a:p>
          <a:p>
            <a:pPr marL="0" indent="0">
              <a:buNone/>
            </a:pPr>
            <a:r>
              <a:rPr lang="en-GB" sz="2000" dirty="0" smtClean="0">
                <a:latin typeface="Calibri"/>
                <a:cs typeface="Calibri"/>
                <a:sym typeface="Wingdings" panose="05000000000000000000" pitchFamily="2" charset="2"/>
              </a:rPr>
              <a:t> </a:t>
            </a:r>
            <a:r>
              <a:rPr lang="en-GB" sz="2000" dirty="0" smtClean="0">
                <a:latin typeface="Calibri"/>
                <a:cs typeface="Calibri"/>
              </a:rPr>
              <a:t> </a:t>
            </a:r>
            <a:r>
              <a:rPr lang="ru-RU" sz="2000" dirty="0" smtClean="0">
                <a:latin typeface="Calibri"/>
                <a:cs typeface="Calibri"/>
              </a:rPr>
              <a:t>Уровень финансирования частного сектора для адаптации в настоящее время очень низкий</a:t>
            </a:r>
            <a:endParaRPr lang="en-GB" sz="2000" dirty="0" smtClean="0">
              <a:latin typeface="Calibri"/>
              <a:cs typeface="Calibri"/>
            </a:endParaRPr>
          </a:p>
          <a:p>
            <a:pPr marL="0" indent="0">
              <a:buNone/>
            </a:pPr>
            <a:endParaRPr lang="en-GB" sz="2400" dirty="0">
              <a:latin typeface="Calibri"/>
              <a:cs typeface="Calibri"/>
            </a:endParaRPr>
          </a:p>
        </p:txBody>
      </p:sp>
    </p:spTree>
    <p:extLst>
      <p:ext uri="{BB962C8B-B14F-4D97-AF65-F5344CB8AC3E}">
        <p14:creationId xmlns:p14="http://schemas.microsoft.com/office/powerpoint/2010/main" val="79534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899" y="1351618"/>
            <a:ext cx="9619624" cy="5396636"/>
          </a:xfrm>
        </p:spPr>
        <p:txBody>
          <a:bodyPr/>
          <a:lstStyle/>
          <a:p>
            <a:pPr marL="0" indent="0">
              <a:buNone/>
            </a:pPr>
            <a:r>
              <a:rPr lang="ru-RU" sz="2000" b="1" dirty="0" smtClean="0">
                <a:solidFill>
                  <a:schemeClr val="tx2"/>
                </a:solidFill>
                <a:latin typeface="Calibri"/>
                <a:cs typeface="Calibri"/>
              </a:rPr>
              <a:t>Пилотная Программа по Адаптации к Изменению Климата</a:t>
            </a:r>
            <a:r>
              <a:rPr lang="en-GB" sz="2000" b="1" dirty="0" smtClean="0">
                <a:solidFill>
                  <a:schemeClr val="tx2"/>
                </a:solidFill>
                <a:latin typeface="Calibri"/>
                <a:cs typeface="Calibri"/>
              </a:rPr>
              <a:t>: </a:t>
            </a:r>
            <a:r>
              <a:rPr lang="ru-RU" sz="2000" b="1" dirty="0" smtClean="0">
                <a:solidFill>
                  <a:schemeClr val="tx2"/>
                </a:solidFill>
                <a:latin typeface="Calibri"/>
                <a:cs typeface="Calibri"/>
              </a:rPr>
              <a:t>Вовлечение частного сектора в Непале</a:t>
            </a:r>
            <a:endParaRPr lang="en-GB" sz="2000" b="1" dirty="0" smtClean="0">
              <a:solidFill>
                <a:schemeClr val="tx2"/>
              </a:solidFill>
              <a:latin typeface="Calibri"/>
              <a:cs typeface="Calibri"/>
            </a:endParaRPr>
          </a:p>
          <a:p>
            <a:pPr marL="0" indent="0">
              <a:buNone/>
            </a:pPr>
            <a:endParaRPr lang="en-GB" sz="2000" b="1" dirty="0" smtClean="0">
              <a:solidFill>
                <a:schemeClr val="tx2"/>
              </a:solidFill>
              <a:effectLst/>
              <a:latin typeface="Calibri"/>
              <a:cs typeface="Calibri"/>
            </a:endParaRPr>
          </a:p>
          <a:p>
            <a:r>
              <a:rPr lang="ru-RU" sz="2000" dirty="0" smtClean="0">
                <a:effectLst/>
                <a:latin typeface="Calibri"/>
                <a:cs typeface="Calibri"/>
              </a:rPr>
              <a:t>Повысить осведомленность местного частного сектора о рисках и возможностях связанных с влиянием изменения климата на сельское хозяйство</a:t>
            </a:r>
            <a:endParaRPr lang="en-GB" sz="2000" dirty="0" smtClean="0">
              <a:effectLst/>
              <a:latin typeface="Calibri"/>
              <a:cs typeface="Calibri"/>
            </a:endParaRPr>
          </a:p>
          <a:p>
            <a:r>
              <a:rPr lang="ru-RU" sz="2000" dirty="0">
                <a:latin typeface="Calibri"/>
                <a:cs typeface="Calibri"/>
              </a:rPr>
              <a:t>Поощрять местные коммерческие банки предоставлять кредиты для деятельности, связанной с </a:t>
            </a:r>
            <a:r>
              <a:rPr lang="ru-RU" sz="2000" dirty="0" smtClean="0">
                <a:latin typeface="Calibri"/>
                <a:cs typeface="Calibri"/>
              </a:rPr>
              <a:t>адаптацией</a:t>
            </a:r>
          </a:p>
          <a:p>
            <a:r>
              <a:rPr lang="ru-RU" sz="2000" dirty="0" smtClean="0">
                <a:effectLst/>
                <a:latin typeface="Calibri"/>
                <a:cs typeface="Calibri"/>
              </a:rPr>
              <a:t>Вовлекать компании из сферы агробизнеса</a:t>
            </a:r>
            <a:endParaRPr lang="en-GB" sz="2000" dirty="0" smtClean="0">
              <a:latin typeface="Calibri"/>
              <a:cs typeface="Calibri"/>
            </a:endParaRPr>
          </a:p>
          <a:p>
            <a:endParaRPr lang="en-GB" sz="2000" dirty="0">
              <a:effectLst/>
              <a:latin typeface="Calibri"/>
              <a:cs typeface="Calibri"/>
            </a:endParaRPr>
          </a:p>
          <a:p>
            <a:pPr marL="0" indent="0">
              <a:buNone/>
            </a:pPr>
            <a:r>
              <a:rPr lang="en-GB" sz="2000" dirty="0">
                <a:latin typeface="Calibri"/>
                <a:cs typeface="Calibri"/>
                <a:sym typeface="Wingdings" panose="05000000000000000000" pitchFamily="2" charset="2"/>
              </a:rPr>
              <a:t></a:t>
            </a:r>
            <a:r>
              <a:rPr lang="en-GB" sz="2000" dirty="0" smtClean="0">
                <a:latin typeface="Calibri"/>
                <a:cs typeface="Calibri"/>
                <a:sym typeface="Wingdings" panose="05000000000000000000" pitchFamily="2" charset="2"/>
              </a:rPr>
              <a:t> </a:t>
            </a:r>
            <a:r>
              <a:rPr lang="en-GB" sz="2000" dirty="0" smtClean="0">
                <a:latin typeface="Calibri"/>
                <a:cs typeface="Calibri"/>
              </a:rPr>
              <a:t> </a:t>
            </a:r>
            <a:r>
              <a:rPr lang="ru-RU" sz="2200" dirty="0" smtClean="0">
                <a:solidFill>
                  <a:schemeClr val="tx1"/>
                </a:solidFill>
                <a:latin typeface="Calibri"/>
                <a:cs typeface="Calibri"/>
              </a:rPr>
              <a:t>Воздействие </a:t>
            </a:r>
            <a:r>
              <a:rPr lang="ru-RU" sz="2200" dirty="0">
                <a:solidFill>
                  <a:schemeClr val="tx1"/>
                </a:solidFill>
                <a:latin typeface="Calibri"/>
                <a:cs typeface="Calibri"/>
              </a:rPr>
              <a:t>программы </a:t>
            </a:r>
            <a:r>
              <a:rPr lang="ru-RU" sz="2200" dirty="0" smtClean="0">
                <a:solidFill>
                  <a:schemeClr val="tx1"/>
                </a:solidFill>
                <a:latin typeface="Calibri"/>
                <a:cs typeface="Calibri"/>
              </a:rPr>
              <a:t>по привлечению </a:t>
            </a:r>
            <a:r>
              <a:rPr lang="ru-RU" sz="2200" dirty="0">
                <a:solidFill>
                  <a:schemeClr val="tx1"/>
                </a:solidFill>
                <a:latin typeface="Calibri"/>
                <a:cs typeface="Calibri"/>
              </a:rPr>
              <a:t>частных субъектов в </a:t>
            </a:r>
            <a:r>
              <a:rPr lang="ru-RU" sz="2200" dirty="0" smtClean="0">
                <a:solidFill>
                  <a:schemeClr val="tx1"/>
                </a:solidFill>
                <a:latin typeface="Calibri"/>
                <a:cs typeface="Calibri"/>
              </a:rPr>
              <a:t>деятельность </a:t>
            </a:r>
            <a:r>
              <a:rPr lang="ru-RU" sz="2200" dirty="0">
                <a:solidFill>
                  <a:schemeClr val="tx1"/>
                </a:solidFill>
                <a:latin typeface="Calibri"/>
                <a:cs typeface="Calibri"/>
              </a:rPr>
              <a:t>по адаптации пока </a:t>
            </a:r>
            <a:r>
              <a:rPr lang="ru-RU" sz="2200" dirty="0" smtClean="0">
                <a:solidFill>
                  <a:schemeClr val="tx1"/>
                </a:solidFill>
                <a:latin typeface="Calibri"/>
                <a:cs typeface="Calibri"/>
              </a:rPr>
              <a:t>еще не ясно.</a:t>
            </a:r>
            <a:endParaRPr lang="en-GB" sz="2200" dirty="0" smtClean="0">
              <a:solidFill>
                <a:schemeClr val="tx1"/>
              </a:solidFill>
              <a:latin typeface="Calibri"/>
              <a:cs typeface="Calibri"/>
            </a:endParaRPr>
          </a:p>
        </p:txBody>
      </p:sp>
      <p:sp>
        <p:nvSpPr>
          <p:cNvPr id="7" name="Title 3"/>
          <p:cNvSpPr>
            <a:spLocks noGrp="1"/>
          </p:cNvSpPr>
          <p:nvPr>
            <p:ph type="title"/>
          </p:nvPr>
        </p:nvSpPr>
        <p:spPr>
          <a:xfrm>
            <a:off x="558181" y="463710"/>
            <a:ext cx="8931301" cy="500337"/>
          </a:xfrm>
        </p:spPr>
        <p:txBody>
          <a:bodyPr/>
          <a:lstStyle/>
          <a:p>
            <a:r>
              <a:rPr lang="en-GB" b="1" dirty="0" smtClean="0">
                <a:solidFill>
                  <a:schemeClr val="accent3">
                    <a:lumMod val="50000"/>
                  </a:schemeClr>
                </a:solidFill>
                <a:latin typeface="Calibri"/>
                <a:cs typeface="Calibri"/>
              </a:rPr>
              <a:t>4. </a:t>
            </a:r>
            <a:r>
              <a:rPr lang="ru-RU" b="1" dirty="0" smtClean="0">
                <a:solidFill>
                  <a:schemeClr val="accent3">
                    <a:lumMod val="50000"/>
                  </a:schemeClr>
                </a:solidFill>
                <a:latin typeface="Calibri"/>
                <a:cs typeface="Calibri"/>
              </a:rPr>
              <a:t>Пример</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Адаптация</a:t>
            </a:r>
            <a:endParaRPr lang="en-GB" b="1" dirty="0">
              <a:latin typeface="Calibri"/>
              <a:cs typeface="Calibri"/>
            </a:endParaRPr>
          </a:p>
        </p:txBody>
      </p:sp>
    </p:spTree>
    <p:extLst>
      <p:ext uri="{BB962C8B-B14F-4D97-AF65-F5344CB8AC3E}">
        <p14:creationId xmlns:p14="http://schemas.microsoft.com/office/powerpoint/2010/main" val="240115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631" y="155148"/>
            <a:ext cx="8931301" cy="500337"/>
          </a:xfrm>
        </p:spPr>
        <p:txBody>
          <a:bodyPr/>
          <a:lstStyle/>
          <a:p>
            <a:r>
              <a:rPr lang="ru-RU" dirty="0" smtClean="0"/>
              <a:t>Правила пользования</a:t>
            </a:r>
            <a:endParaRPr lang="en-GB" dirty="0"/>
          </a:p>
        </p:txBody>
      </p:sp>
      <p:sp>
        <p:nvSpPr>
          <p:cNvPr id="5" name="Rechteck 4"/>
          <p:cNvSpPr/>
          <p:nvPr/>
        </p:nvSpPr>
        <p:spPr>
          <a:xfrm>
            <a:off x="137745" y="655485"/>
            <a:ext cx="9415830" cy="6178614"/>
          </a:xfrm>
          <a:prstGeom prst="rect">
            <a:avLst/>
          </a:prstGeom>
        </p:spPr>
        <p:txBody>
          <a:bodyPr wrap="square">
            <a:spAutoFit/>
          </a:bodyPr>
          <a:lstStyle/>
          <a:p>
            <a:pPr algn="just">
              <a:spcAft>
                <a:spcPts val="600"/>
              </a:spcAft>
              <a:defRPr/>
            </a:pPr>
            <a:r>
              <a:rPr lang="ru-RU" sz="1800" b="1" dirty="0" smtClean="0">
                <a:ea typeface="Times New Roman"/>
                <a:cs typeface="Times New Roman"/>
              </a:rPr>
              <a:t>Данный Обучающий Материал был разработан </a:t>
            </a:r>
            <a:r>
              <a:rPr lang="en-GB" sz="1800" b="1" dirty="0" err="1" smtClean="0">
                <a:ea typeface="Times New Roman"/>
                <a:cs typeface="Times New Roman"/>
              </a:rPr>
              <a:t>adelphi</a:t>
            </a:r>
            <a:r>
              <a:rPr lang="en-GB" sz="1800" b="1" dirty="0" smtClean="0">
                <a:ea typeface="Times New Roman"/>
                <a:cs typeface="Times New Roman"/>
              </a:rPr>
              <a:t> </a:t>
            </a:r>
            <a:r>
              <a:rPr lang="ru-RU" sz="1800" b="1" dirty="0">
                <a:ea typeface="Times New Roman"/>
                <a:cs typeface="Times New Roman"/>
              </a:rPr>
              <a:t>при финансовой поддержке </a:t>
            </a:r>
            <a:r>
              <a:rPr lang="ru-RU" sz="1800" b="1" dirty="0" smtClean="0">
                <a:ea typeface="Times New Roman"/>
                <a:cs typeface="Times New Roman"/>
              </a:rPr>
              <a:t>Программы</a:t>
            </a:r>
            <a:r>
              <a:rPr lang="en-GB" sz="1800" b="1" dirty="0" smtClean="0">
                <a:ea typeface="Times New Roman"/>
                <a:cs typeface="Times New Roman"/>
              </a:rPr>
              <a:t> GIZ</a:t>
            </a:r>
            <a:r>
              <a:rPr lang="ru-RU" sz="1800" b="1" dirty="0" smtClean="0">
                <a:ea typeface="Times New Roman"/>
                <a:cs typeface="Times New Roman"/>
              </a:rPr>
              <a:t> по Готовности к Климатическому финансированию (</a:t>
            </a:r>
            <a:r>
              <a:rPr lang="en-GB" sz="1800" b="1" dirty="0" smtClean="0">
                <a:ea typeface="Times New Roman"/>
                <a:cs typeface="Times New Roman"/>
              </a:rPr>
              <a:t>CF </a:t>
            </a:r>
            <a:r>
              <a:rPr lang="en-GB" sz="1800" b="1" dirty="0">
                <a:ea typeface="Times New Roman"/>
                <a:cs typeface="Times New Roman"/>
              </a:rPr>
              <a:t>Ready </a:t>
            </a:r>
            <a:r>
              <a:rPr lang="en-GB" sz="1800" b="1" dirty="0" smtClean="0">
                <a:ea typeface="Times New Roman"/>
                <a:cs typeface="Times New Roman"/>
              </a:rPr>
              <a:t>Program</a:t>
            </a:r>
            <a:r>
              <a:rPr lang="ru-RU" sz="1800" b="1" dirty="0" smtClean="0">
                <a:ea typeface="Times New Roman"/>
                <a:cs typeface="Times New Roman"/>
              </a:rPr>
              <a:t>) от имени Германского Федерального Министерства Экономического Сотрудничества и Развития</a:t>
            </a:r>
            <a:r>
              <a:rPr lang="en-GB" sz="1800" b="1" dirty="0" smtClean="0">
                <a:ea typeface="Times New Roman"/>
                <a:cs typeface="Times New Roman"/>
              </a:rPr>
              <a:t>.</a:t>
            </a:r>
          </a:p>
          <a:p>
            <a:pPr algn="just">
              <a:spcAft>
                <a:spcPts val="600"/>
              </a:spcAft>
              <a:defRPr/>
            </a:pPr>
            <a:r>
              <a:rPr lang="ru-RU" sz="1800" b="1" dirty="0" smtClean="0">
                <a:ea typeface="Times New Roman"/>
                <a:cs typeface="Times New Roman"/>
              </a:rPr>
              <a:t>Если вы хотите адаптировать эту презентацию к вашим нуждам, пожалуйста</a:t>
            </a:r>
            <a:r>
              <a:rPr lang="en-US" sz="1800" b="1" dirty="0">
                <a:ea typeface="Times New Roman"/>
                <a:cs typeface="Times New Roman"/>
              </a:rPr>
              <a:t>,</a:t>
            </a:r>
            <a:r>
              <a:rPr lang="ru-RU" sz="1800" b="1" dirty="0" smtClean="0">
                <a:ea typeface="Times New Roman"/>
                <a:cs typeface="Times New Roman"/>
              </a:rPr>
              <a:t> примите следующие правила пользования</a:t>
            </a:r>
            <a:r>
              <a:rPr lang="en-GB" sz="1800" b="1" dirty="0" smtClean="0">
                <a:ea typeface="Times New Roman"/>
                <a:cs typeface="Times New Roman"/>
              </a:rPr>
              <a:t>:</a:t>
            </a:r>
          </a:p>
          <a:p>
            <a:pPr marL="727075" lvl="1" indent="-273050">
              <a:spcBef>
                <a:spcPts val="300"/>
              </a:spcBef>
              <a:spcAft>
                <a:spcPts val="300"/>
              </a:spcAft>
              <a:buClr>
                <a:srgbClr val="9F0014"/>
              </a:buClr>
              <a:buFont typeface="Lucida Grande"/>
              <a:buChar char="•"/>
              <a:defRPr/>
            </a:pPr>
            <a:r>
              <a:rPr lang="ru-RU" sz="2000" dirty="0" smtClean="0">
                <a:latin typeface="+mj-lt"/>
                <a:cs typeface="DINOT"/>
              </a:rPr>
              <a:t>Оттиск является обязательным</a:t>
            </a:r>
            <a:r>
              <a:rPr lang="en-GB" sz="2000" dirty="0" smtClean="0">
                <a:latin typeface="+mj-lt"/>
                <a:cs typeface="DINOT"/>
              </a:rPr>
              <a:t>. </a:t>
            </a:r>
            <a:r>
              <a:rPr lang="ru-RU" sz="2000" dirty="0" smtClean="0">
                <a:latin typeface="+mj-lt"/>
                <a:cs typeface="DINOT"/>
              </a:rPr>
              <a:t>Он </a:t>
            </a:r>
            <a:r>
              <a:rPr lang="ru-RU" sz="2000" dirty="0">
                <a:latin typeface="+mj-lt"/>
                <a:cs typeface="DINOT"/>
              </a:rPr>
              <a:t>не может быть ни изменен, ни </a:t>
            </a:r>
            <a:r>
              <a:rPr lang="ru-RU" sz="2000" dirty="0" smtClean="0">
                <a:latin typeface="+mj-lt"/>
                <a:cs typeface="DINOT"/>
              </a:rPr>
              <a:t>удален </a:t>
            </a:r>
            <a:r>
              <a:rPr lang="ru-RU" sz="2000" dirty="0">
                <a:latin typeface="+mj-lt"/>
                <a:cs typeface="DINOT"/>
              </a:rPr>
              <a:t>из </a:t>
            </a:r>
            <a:r>
              <a:rPr lang="ru-RU" sz="2000" dirty="0" smtClean="0">
                <a:latin typeface="+mj-lt"/>
                <a:cs typeface="DINOT"/>
              </a:rPr>
              <a:t>презентации, </a:t>
            </a:r>
            <a:r>
              <a:rPr lang="ru-RU" sz="2000" dirty="0">
                <a:latin typeface="+mj-lt"/>
                <a:cs typeface="DINOT"/>
              </a:rPr>
              <a:t>и всегда должны быть </a:t>
            </a:r>
            <a:r>
              <a:rPr lang="ru-RU" sz="2000" dirty="0" smtClean="0">
                <a:latin typeface="+mj-lt"/>
                <a:cs typeface="DINOT"/>
              </a:rPr>
              <a:t>использован и распечатан </a:t>
            </a:r>
            <a:r>
              <a:rPr lang="ru-RU" sz="2000" dirty="0">
                <a:latin typeface="+mj-lt"/>
                <a:cs typeface="DINOT"/>
              </a:rPr>
              <a:t>как часть презентации, если это применимо.</a:t>
            </a:r>
            <a:endParaRPr lang="en-GB" sz="2000" dirty="0">
              <a:latin typeface="+mj-lt"/>
              <a:cs typeface="DINOT"/>
            </a:endParaRPr>
          </a:p>
          <a:p>
            <a:pPr marL="727075" lvl="1" indent="-273050">
              <a:spcBef>
                <a:spcPts val="300"/>
              </a:spcBef>
              <a:spcAft>
                <a:spcPts val="300"/>
              </a:spcAft>
              <a:buClr>
                <a:srgbClr val="9F0014"/>
              </a:buClr>
              <a:buFont typeface="Lucida Grande"/>
              <a:buChar char="•"/>
              <a:defRPr/>
            </a:pPr>
            <a:r>
              <a:rPr lang="ru-RU" sz="2000" dirty="0" smtClean="0">
                <a:latin typeface="+mj-lt"/>
                <a:cs typeface="DINOT"/>
              </a:rPr>
              <a:t>Германское Сотрудничество</a:t>
            </a:r>
            <a:r>
              <a:rPr lang="en-GB" sz="2000" dirty="0" smtClean="0">
                <a:latin typeface="+mj-lt"/>
                <a:cs typeface="DINOT"/>
              </a:rPr>
              <a:t>, GIZ </a:t>
            </a:r>
            <a:r>
              <a:rPr lang="ru-RU" sz="2000" dirty="0" smtClean="0">
                <a:latin typeface="+mj-lt"/>
                <a:cs typeface="DINOT"/>
              </a:rPr>
              <a:t>и</a:t>
            </a:r>
            <a:r>
              <a:rPr lang="en-GB" sz="2000" dirty="0" smtClean="0">
                <a:latin typeface="+mj-lt"/>
                <a:cs typeface="DINOT"/>
              </a:rPr>
              <a:t> </a:t>
            </a:r>
            <a:r>
              <a:rPr lang="ru-RU" sz="2000" dirty="0" smtClean="0">
                <a:latin typeface="+mj-lt"/>
                <a:cs typeface="DINOT"/>
              </a:rPr>
              <a:t>логотип </a:t>
            </a:r>
            <a:r>
              <a:rPr lang="en-GB" sz="2000" dirty="0" err="1" smtClean="0">
                <a:latin typeface="+mj-lt"/>
                <a:cs typeface="DINOT"/>
              </a:rPr>
              <a:t>adelphi</a:t>
            </a:r>
            <a:r>
              <a:rPr lang="en-GB" sz="2000" dirty="0" smtClean="0">
                <a:latin typeface="+mj-lt"/>
                <a:cs typeface="DINOT"/>
              </a:rPr>
              <a:t> </a:t>
            </a:r>
            <a:r>
              <a:rPr lang="ru-RU" sz="2000" dirty="0" smtClean="0">
                <a:latin typeface="+mj-lt"/>
                <a:cs typeface="DINOT"/>
              </a:rPr>
              <a:t>не должны быть смещены или удалены</a:t>
            </a:r>
            <a:r>
              <a:rPr lang="en-GB" sz="2000" dirty="0" smtClean="0">
                <a:latin typeface="+mj-lt"/>
                <a:cs typeface="DINOT"/>
              </a:rPr>
              <a:t>.</a:t>
            </a:r>
            <a:r>
              <a:rPr lang="ru-RU" sz="2000" dirty="0" smtClean="0">
                <a:latin typeface="+mj-lt"/>
                <a:cs typeface="DINOT"/>
              </a:rPr>
              <a:t> Никакие другие логотипы или другая информация не может быть размещена в нижнем колонтитуле</a:t>
            </a:r>
            <a:r>
              <a:rPr lang="en-GB" sz="2000" dirty="0" smtClean="0">
                <a:latin typeface="+mj-lt"/>
                <a:cs typeface="DINOT"/>
              </a:rPr>
              <a:t>.</a:t>
            </a:r>
          </a:p>
          <a:p>
            <a:pPr marL="727075" lvl="1" indent="-273050">
              <a:spcBef>
                <a:spcPts val="300"/>
              </a:spcBef>
              <a:spcAft>
                <a:spcPts val="300"/>
              </a:spcAft>
              <a:buClr>
                <a:srgbClr val="9F0014"/>
              </a:buClr>
              <a:buFont typeface="Lucida Grande"/>
              <a:buChar char="•"/>
              <a:defRPr/>
            </a:pPr>
            <a:r>
              <a:rPr lang="ru-RU" sz="2000" dirty="0" smtClean="0">
                <a:latin typeface="+mj-lt"/>
                <a:cs typeface="DINOT"/>
              </a:rPr>
              <a:t>Если вы хотите внести ваше собственное содержание, пожалуйста, отметьте на соответствующих слайдах, что данное содержание было добавлено, и не является частью оригинального варианта презентации предоставленного авторами указанными выше в части Оттиск</a:t>
            </a:r>
            <a:r>
              <a:rPr lang="de-DE" sz="2000" dirty="0" smtClean="0">
                <a:latin typeface="+mj-lt"/>
                <a:cs typeface="DINOT"/>
              </a:rPr>
              <a:t>.</a:t>
            </a:r>
            <a:endParaRPr lang="en-GB" sz="2000" dirty="0">
              <a:latin typeface="+mj-lt"/>
              <a:cs typeface="DINOT"/>
            </a:endParaRPr>
          </a:p>
          <a:p>
            <a:pPr marL="727075" lvl="1" indent="-273050">
              <a:spcBef>
                <a:spcPts val="300"/>
              </a:spcBef>
              <a:spcAft>
                <a:spcPts val="300"/>
              </a:spcAft>
              <a:buClr>
                <a:srgbClr val="9F0014"/>
              </a:buClr>
              <a:buFont typeface="Lucida Grande"/>
              <a:buChar char="•"/>
              <a:defRPr/>
            </a:pPr>
            <a:r>
              <a:rPr lang="ru-RU" sz="2000" dirty="0" smtClean="0">
                <a:latin typeface="+mj-lt"/>
                <a:cs typeface="DINOT"/>
              </a:rPr>
              <a:t>Если вы хотите внести существенные изменения в содержание презентации</a:t>
            </a:r>
            <a:r>
              <a:rPr lang="en-US" sz="2000" dirty="0">
                <a:latin typeface="+mj-lt"/>
                <a:cs typeface="DINOT"/>
              </a:rPr>
              <a:t>,</a:t>
            </a:r>
            <a:r>
              <a:rPr lang="ru-RU" sz="2000" dirty="0" smtClean="0">
                <a:latin typeface="+mj-lt"/>
                <a:cs typeface="DINOT"/>
              </a:rPr>
              <a:t> или у вас есть другие вопросы относительно материала</a:t>
            </a:r>
            <a:r>
              <a:rPr lang="en-GB" sz="2000" dirty="0" smtClean="0">
                <a:latin typeface="+mj-lt"/>
                <a:cs typeface="DINOT"/>
              </a:rPr>
              <a:t>, </a:t>
            </a:r>
            <a:r>
              <a:rPr lang="ru-RU" sz="2000" dirty="0" smtClean="0">
                <a:latin typeface="+mj-lt"/>
                <a:cs typeface="DINOT"/>
              </a:rPr>
              <a:t>пожалуйста, свяжитесь с</a:t>
            </a:r>
            <a:r>
              <a:rPr lang="en-US" sz="2000" dirty="0" smtClean="0">
                <a:latin typeface="+mj-lt"/>
                <a:cs typeface="DINOT"/>
              </a:rPr>
              <a:t>:</a:t>
            </a:r>
            <a:r>
              <a:rPr lang="en-GB" sz="2000" dirty="0" smtClean="0">
                <a:latin typeface="+mj-lt"/>
                <a:cs typeface="DINOT"/>
              </a:rPr>
              <a:t> </a:t>
            </a:r>
            <a:r>
              <a:rPr lang="en-GB" sz="2000" dirty="0" smtClean="0">
                <a:latin typeface="+mj-lt"/>
                <a:cs typeface="DINOT"/>
                <a:hlinkClick r:id="rId2"/>
              </a:rPr>
              <a:t>cf-ready@giz.de</a:t>
            </a:r>
            <a:r>
              <a:rPr lang="en-GB" sz="2000" dirty="0" smtClean="0">
                <a:latin typeface="+mj-lt"/>
                <a:cs typeface="DINOT"/>
              </a:rPr>
              <a:t> or </a:t>
            </a:r>
            <a:r>
              <a:rPr lang="en-GB" sz="2000" dirty="0" smtClean="0">
                <a:latin typeface="+mj-lt"/>
                <a:cs typeface="DINOT"/>
                <a:hlinkClick r:id="rId3"/>
              </a:rPr>
              <a:t>clifit@adelphi.org</a:t>
            </a:r>
            <a:r>
              <a:rPr lang="en-GB" sz="2000" dirty="0" smtClean="0">
                <a:latin typeface="+mj-lt"/>
                <a:cs typeface="DINOT"/>
              </a:rPr>
              <a:t> </a:t>
            </a:r>
            <a:endParaRPr lang="en-GB" sz="2000" dirty="0">
              <a:latin typeface="+mj-lt"/>
              <a:cs typeface="DINOT"/>
            </a:endParaRPr>
          </a:p>
        </p:txBody>
      </p:sp>
    </p:spTree>
    <p:extLst>
      <p:ext uri="{BB962C8B-B14F-4D97-AF65-F5344CB8AC3E}">
        <p14:creationId xmlns:p14="http://schemas.microsoft.com/office/powerpoint/2010/main" val="279574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b="1" dirty="0" smtClean="0">
                <a:latin typeface="Calibri"/>
                <a:cs typeface="Calibri"/>
              </a:rPr>
              <a:t>Цель сессии</a:t>
            </a:r>
            <a:endParaRPr lang="en-GB" b="1" dirty="0">
              <a:latin typeface="Calibri"/>
              <a:cs typeface="Calibri"/>
            </a:endParaRPr>
          </a:p>
        </p:txBody>
      </p:sp>
      <p:sp>
        <p:nvSpPr>
          <p:cNvPr id="5" name="Content Placeholder 4"/>
          <p:cNvSpPr>
            <a:spLocks noGrp="1"/>
          </p:cNvSpPr>
          <p:nvPr>
            <p:ph idx="1"/>
          </p:nvPr>
        </p:nvSpPr>
        <p:spPr/>
        <p:txBody>
          <a:bodyPr/>
          <a:lstStyle/>
          <a:p>
            <a:endParaRPr lang="en-GB" sz="2400" dirty="0" smtClean="0">
              <a:latin typeface="Calibri"/>
              <a:cs typeface="Calibri"/>
            </a:endParaRPr>
          </a:p>
          <a:p>
            <a:pPr marL="0" indent="0">
              <a:buNone/>
            </a:pPr>
            <a:r>
              <a:rPr lang="ru-RU" b="1" dirty="0">
                <a:solidFill>
                  <a:schemeClr val="accent3">
                    <a:lumMod val="50000"/>
                  </a:schemeClr>
                </a:solidFill>
              </a:rPr>
              <a:t>Что ожидается усвоить из этой </a:t>
            </a:r>
            <a:r>
              <a:rPr lang="ru-RU" b="1" dirty="0" smtClean="0">
                <a:solidFill>
                  <a:schemeClr val="accent3">
                    <a:lumMod val="50000"/>
                  </a:schemeClr>
                </a:solidFill>
              </a:rPr>
              <a:t>сессии</a:t>
            </a:r>
            <a:r>
              <a:rPr lang="en-GB" sz="2400" dirty="0" smtClean="0">
                <a:latin typeface="Calibri"/>
                <a:cs typeface="Calibri"/>
              </a:rPr>
              <a:t>:</a:t>
            </a:r>
          </a:p>
          <a:p>
            <a:pPr marL="0" indent="0">
              <a:buNone/>
            </a:pPr>
            <a:endParaRPr lang="en-GB" sz="2400" dirty="0" smtClean="0">
              <a:latin typeface="Calibri"/>
              <a:cs typeface="Calibri"/>
            </a:endParaRPr>
          </a:p>
          <a:p>
            <a:r>
              <a:rPr lang="ru-RU" sz="2400" dirty="0" smtClean="0">
                <a:latin typeface="Calibri"/>
                <a:cs typeface="Calibri"/>
              </a:rPr>
              <a:t>Получение обзора об актуальности </a:t>
            </a:r>
            <a:r>
              <a:rPr lang="ru-RU" sz="2400" dirty="0">
                <a:latin typeface="Calibri"/>
                <a:cs typeface="Calibri"/>
              </a:rPr>
              <a:t>привлечения частного сектора в</a:t>
            </a:r>
            <a:r>
              <a:rPr lang="ru-RU" sz="2400" dirty="0" smtClean="0">
                <a:latin typeface="Calibri"/>
                <a:cs typeface="Calibri"/>
              </a:rPr>
              <a:t> Климатическое Финансирование</a:t>
            </a:r>
            <a:endParaRPr lang="en-GB" sz="2400" dirty="0" smtClean="0">
              <a:latin typeface="Calibri"/>
              <a:cs typeface="Calibri"/>
            </a:endParaRPr>
          </a:p>
          <a:p>
            <a:r>
              <a:rPr lang="ru-RU" sz="2400" dirty="0" smtClean="0">
                <a:latin typeface="Calibri"/>
                <a:cs typeface="Calibri"/>
              </a:rPr>
              <a:t>Понимание </a:t>
            </a:r>
            <a:r>
              <a:rPr lang="ru-RU" sz="2400" dirty="0">
                <a:latin typeface="Calibri"/>
                <a:cs typeface="Calibri"/>
              </a:rPr>
              <a:t>интересов субъектов </a:t>
            </a:r>
            <a:r>
              <a:rPr lang="ru-RU" sz="2400" dirty="0" smtClean="0">
                <a:latin typeface="Calibri"/>
                <a:cs typeface="Calibri"/>
              </a:rPr>
              <a:t>частного сектора относительно Климатического Финансирования</a:t>
            </a:r>
            <a:endParaRPr lang="en-GB" sz="2400" dirty="0" smtClean="0">
              <a:latin typeface="Calibri"/>
              <a:cs typeface="Calibri"/>
            </a:endParaRPr>
          </a:p>
          <a:p>
            <a:r>
              <a:rPr lang="ru-RU" sz="2400" dirty="0" smtClean="0">
                <a:latin typeface="Calibri"/>
                <a:cs typeface="Calibri"/>
              </a:rPr>
              <a:t>Узнать о вариантах </a:t>
            </a:r>
            <a:r>
              <a:rPr lang="ru-RU" sz="2400" dirty="0">
                <a:latin typeface="Calibri"/>
                <a:cs typeface="Calibri"/>
              </a:rPr>
              <a:t>участия субъектов </a:t>
            </a:r>
            <a:r>
              <a:rPr lang="ru-RU" sz="2400" dirty="0" smtClean="0">
                <a:latin typeface="Calibri"/>
                <a:cs typeface="Calibri"/>
              </a:rPr>
              <a:t>частного сектора </a:t>
            </a:r>
            <a:r>
              <a:rPr lang="ru-RU" sz="2400" dirty="0">
                <a:latin typeface="Calibri"/>
                <a:cs typeface="Calibri"/>
              </a:rPr>
              <a:t>в </a:t>
            </a:r>
            <a:r>
              <a:rPr lang="ru-RU" sz="2400" dirty="0" smtClean="0">
                <a:latin typeface="Calibri"/>
                <a:cs typeface="Calibri"/>
              </a:rPr>
              <a:t>сфере Климатического Финансирования</a:t>
            </a:r>
            <a:endParaRPr lang="en-GB" sz="2400" dirty="0" smtClean="0">
              <a:latin typeface="Calibri"/>
              <a:cs typeface="Calibri"/>
            </a:endParaRPr>
          </a:p>
          <a:p>
            <a:endParaRPr lang="en-GB" sz="2400" dirty="0" smtClean="0">
              <a:latin typeface="Calibri"/>
              <a:cs typeface="Calibri"/>
            </a:endParaRPr>
          </a:p>
          <a:p>
            <a:endParaRPr lang="en-GB" sz="2400" dirty="0" smtClean="0">
              <a:latin typeface="Calibri"/>
              <a:cs typeface="Calibri"/>
            </a:endParaRPr>
          </a:p>
          <a:p>
            <a:endParaRPr lang="en-GB" sz="2400" dirty="0">
              <a:latin typeface="Calibri"/>
              <a:cs typeface="Calibri"/>
            </a:endParaRPr>
          </a:p>
        </p:txBody>
      </p:sp>
    </p:spTree>
    <p:extLst>
      <p:ext uri="{BB962C8B-B14F-4D97-AF65-F5344CB8AC3E}">
        <p14:creationId xmlns:p14="http://schemas.microsoft.com/office/powerpoint/2010/main" val="160638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1">
              <a:spcAft>
                <a:spcPts val="1200"/>
              </a:spcAft>
            </a:pPr>
            <a:endParaRPr lang="en-GB" sz="2400" dirty="0" smtClean="0">
              <a:solidFill>
                <a:schemeClr val="tx1"/>
              </a:solidFill>
              <a:latin typeface="Calibri"/>
              <a:cs typeface="Calibri"/>
            </a:endParaRPr>
          </a:p>
          <a:p>
            <a:pPr lvl="1">
              <a:spcAft>
                <a:spcPts val="1200"/>
              </a:spcAft>
            </a:pPr>
            <a:r>
              <a:rPr lang="ru-RU" sz="2400" dirty="0" smtClean="0">
                <a:solidFill>
                  <a:schemeClr val="tx1"/>
                </a:solidFill>
                <a:latin typeface="Calibri"/>
                <a:cs typeface="Calibri"/>
              </a:rPr>
              <a:t>Цель сессии</a:t>
            </a:r>
            <a:endParaRPr lang="en-GB" sz="2400" dirty="0" smtClean="0">
              <a:solidFill>
                <a:schemeClr val="tx1"/>
              </a:solidFill>
              <a:latin typeface="Calibri"/>
              <a:cs typeface="Calibri"/>
            </a:endParaRPr>
          </a:p>
          <a:p>
            <a:pPr lvl="1">
              <a:spcAft>
                <a:spcPts val="1200"/>
              </a:spcAft>
            </a:pPr>
            <a:r>
              <a:rPr lang="en-GB" sz="2400" dirty="0" smtClean="0">
                <a:solidFill>
                  <a:schemeClr val="tx1"/>
                </a:solidFill>
                <a:latin typeface="Calibri"/>
                <a:cs typeface="Calibri"/>
              </a:rPr>
              <a:t>1. </a:t>
            </a:r>
            <a:r>
              <a:rPr lang="ru-RU" sz="2400" dirty="0" smtClean="0">
                <a:solidFill>
                  <a:schemeClr val="tx1"/>
                </a:solidFill>
                <a:latin typeface="Calibri"/>
                <a:cs typeface="Calibri"/>
              </a:rPr>
              <a:t>Определение</a:t>
            </a:r>
            <a:r>
              <a:rPr lang="en-GB" sz="2400" dirty="0" smtClean="0">
                <a:solidFill>
                  <a:schemeClr val="tx1"/>
                </a:solidFill>
                <a:latin typeface="Calibri"/>
                <a:cs typeface="Calibri"/>
              </a:rPr>
              <a:t> ‘</a:t>
            </a:r>
            <a:r>
              <a:rPr lang="ru-RU" sz="2400" dirty="0" smtClean="0">
                <a:solidFill>
                  <a:schemeClr val="tx1"/>
                </a:solidFill>
                <a:latin typeface="Calibri"/>
                <a:cs typeface="Calibri"/>
              </a:rPr>
              <a:t>частного сектора</a:t>
            </a:r>
            <a:r>
              <a:rPr lang="en-GB" sz="2400" dirty="0" smtClean="0">
                <a:solidFill>
                  <a:schemeClr val="tx1"/>
                </a:solidFill>
                <a:latin typeface="Calibri"/>
                <a:cs typeface="Calibri"/>
              </a:rPr>
              <a:t>’</a:t>
            </a:r>
            <a:endParaRPr lang="en-GB" sz="2400" dirty="0">
              <a:solidFill>
                <a:schemeClr val="tx1"/>
              </a:solidFill>
              <a:latin typeface="Calibri"/>
              <a:cs typeface="Calibri"/>
            </a:endParaRPr>
          </a:p>
          <a:p>
            <a:pPr lvl="1">
              <a:spcAft>
                <a:spcPts val="1200"/>
              </a:spcAft>
            </a:pPr>
            <a:r>
              <a:rPr lang="en-GB" sz="2400" dirty="0" smtClean="0">
                <a:solidFill>
                  <a:schemeClr val="tx1"/>
                </a:solidFill>
                <a:latin typeface="Calibri"/>
                <a:cs typeface="Calibri"/>
              </a:rPr>
              <a:t>2. </a:t>
            </a:r>
            <a:r>
              <a:rPr lang="ru-RU" sz="2400" dirty="0" smtClean="0">
                <a:solidFill>
                  <a:schemeClr val="tx1"/>
                </a:solidFill>
                <a:latin typeface="Calibri"/>
                <a:cs typeface="Calibri"/>
              </a:rPr>
              <a:t>Возможности и риски вовлечения частного сектора</a:t>
            </a:r>
            <a:r>
              <a:rPr lang="en-GB" sz="2400" dirty="0" smtClean="0">
                <a:solidFill>
                  <a:schemeClr val="tx1"/>
                </a:solidFill>
                <a:latin typeface="Calibri"/>
                <a:cs typeface="Calibri"/>
              </a:rPr>
              <a:t> </a:t>
            </a:r>
            <a:br>
              <a:rPr lang="en-GB" sz="2400" dirty="0" smtClean="0">
                <a:solidFill>
                  <a:schemeClr val="tx1"/>
                </a:solidFill>
                <a:latin typeface="Calibri"/>
                <a:cs typeface="Calibri"/>
              </a:rPr>
            </a:br>
            <a:r>
              <a:rPr lang="en-GB" sz="2400" dirty="0" smtClean="0">
                <a:solidFill>
                  <a:schemeClr val="tx1"/>
                </a:solidFill>
                <a:latin typeface="Calibri"/>
                <a:cs typeface="Calibri"/>
              </a:rPr>
              <a:t>– </a:t>
            </a:r>
            <a:r>
              <a:rPr lang="ru-RU" sz="2400" dirty="0" smtClean="0">
                <a:solidFill>
                  <a:schemeClr val="tx1"/>
                </a:solidFill>
                <a:latin typeface="Calibri"/>
                <a:cs typeface="Calibri"/>
              </a:rPr>
              <a:t>перспективы для государственного сектора</a:t>
            </a:r>
            <a:endParaRPr lang="en-GB" sz="2400" dirty="0" smtClean="0">
              <a:solidFill>
                <a:schemeClr val="tx1"/>
              </a:solidFill>
              <a:latin typeface="Calibri"/>
              <a:cs typeface="Calibri"/>
            </a:endParaRPr>
          </a:p>
          <a:p>
            <a:pPr lvl="1">
              <a:spcAft>
                <a:spcPts val="1200"/>
              </a:spcAft>
            </a:pPr>
            <a:r>
              <a:rPr lang="en-GB" sz="2400" dirty="0" smtClean="0">
                <a:solidFill>
                  <a:schemeClr val="tx1"/>
                </a:solidFill>
                <a:latin typeface="Calibri"/>
                <a:cs typeface="Calibri"/>
              </a:rPr>
              <a:t>3. </a:t>
            </a:r>
            <a:r>
              <a:rPr lang="ru-RU" sz="2400" dirty="0">
                <a:solidFill>
                  <a:schemeClr val="tx1"/>
                </a:solidFill>
                <a:latin typeface="Calibri"/>
                <a:cs typeface="Calibri"/>
              </a:rPr>
              <a:t>Возможности и риски вовлечения частного сектора</a:t>
            </a:r>
            <a:r>
              <a:rPr lang="en-GB" sz="2400" dirty="0">
                <a:solidFill>
                  <a:schemeClr val="tx1"/>
                </a:solidFill>
                <a:latin typeface="Calibri"/>
                <a:cs typeface="Calibri"/>
              </a:rPr>
              <a:t> </a:t>
            </a:r>
            <a:r>
              <a:rPr lang="en-GB" sz="2400" dirty="0" smtClean="0">
                <a:solidFill>
                  <a:schemeClr val="tx1"/>
                </a:solidFill>
                <a:latin typeface="Calibri"/>
                <a:cs typeface="Calibri"/>
              </a:rPr>
              <a:t/>
            </a:r>
            <a:br>
              <a:rPr lang="en-GB" sz="2400" dirty="0" smtClean="0">
                <a:solidFill>
                  <a:schemeClr val="tx1"/>
                </a:solidFill>
                <a:latin typeface="Calibri"/>
                <a:cs typeface="Calibri"/>
              </a:rPr>
            </a:br>
            <a:r>
              <a:rPr lang="en-GB" sz="2400" dirty="0" smtClean="0">
                <a:solidFill>
                  <a:schemeClr val="tx1"/>
                </a:solidFill>
                <a:latin typeface="Calibri"/>
                <a:cs typeface="Calibri"/>
              </a:rPr>
              <a:t>– </a:t>
            </a:r>
            <a:r>
              <a:rPr lang="ru-RU" sz="2400" dirty="0">
                <a:solidFill>
                  <a:schemeClr val="tx1"/>
                </a:solidFill>
                <a:latin typeface="Calibri"/>
                <a:cs typeface="Calibri"/>
              </a:rPr>
              <a:t>перспективы для </a:t>
            </a:r>
            <a:r>
              <a:rPr lang="ru-RU" sz="2400" dirty="0" smtClean="0">
                <a:solidFill>
                  <a:schemeClr val="tx1"/>
                </a:solidFill>
                <a:latin typeface="Calibri"/>
                <a:cs typeface="Calibri"/>
              </a:rPr>
              <a:t>частного </a:t>
            </a:r>
            <a:r>
              <a:rPr lang="ru-RU" sz="2400" dirty="0">
                <a:solidFill>
                  <a:schemeClr val="tx1"/>
                </a:solidFill>
                <a:latin typeface="Calibri"/>
                <a:cs typeface="Calibri"/>
              </a:rPr>
              <a:t>сектора</a:t>
            </a:r>
            <a:endParaRPr lang="en-GB" sz="2400" dirty="0">
              <a:solidFill>
                <a:schemeClr val="tx1"/>
              </a:solidFill>
              <a:latin typeface="Calibri"/>
              <a:cs typeface="Calibri"/>
            </a:endParaRPr>
          </a:p>
          <a:p>
            <a:pPr lvl="1">
              <a:spcAft>
                <a:spcPts val="1200"/>
              </a:spcAft>
            </a:pPr>
            <a:r>
              <a:rPr lang="en-GB" sz="2400" dirty="0" smtClean="0">
                <a:solidFill>
                  <a:schemeClr val="tx1"/>
                </a:solidFill>
                <a:latin typeface="Calibri"/>
                <a:cs typeface="Calibri"/>
              </a:rPr>
              <a:t>4. </a:t>
            </a:r>
            <a:r>
              <a:rPr lang="ru-RU" sz="2400" dirty="0" smtClean="0">
                <a:solidFill>
                  <a:schemeClr val="tx1"/>
                </a:solidFill>
                <a:latin typeface="Calibri"/>
                <a:cs typeface="Calibri"/>
              </a:rPr>
              <a:t>Инструменты для вовлечения частного сектора</a:t>
            </a:r>
            <a:endParaRPr lang="en-GB" sz="2400" dirty="0" smtClean="0">
              <a:solidFill>
                <a:schemeClr val="tx1"/>
              </a:solidFill>
              <a:latin typeface="Calibri"/>
              <a:cs typeface="Calibri"/>
            </a:endParaRPr>
          </a:p>
          <a:p>
            <a:pPr lvl="1">
              <a:spcAft>
                <a:spcPts val="1200"/>
              </a:spcAft>
            </a:pPr>
            <a:r>
              <a:rPr lang="ru-RU" sz="2400" dirty="0" smtClean="0">
                <a:solidFill>
                  <a:schemeClr val="tx1"/>
                </a:solidFill>
                <a:latin typeface="Calibri"/>
                <a:cs typeface="Calibri"/>
              </a:rPr>
              <a:t>Примеры</a:t>
            </a:r>
            <a:r>
              <a:rPr lang="en-GB" sz="2400" dirty="0" smtClean="0">
                <a:solidFill>
                  <a:schemeClr val="tx1"/>
                </a:solidFill>
                <a:latin typeface="Calibri"/>
                <a:cs typeface="Calibri"/>
              </a:rPr>
              <a:t> (</a:t>
            </a:r>
            <a:r>
              <a:rPr lang="ru-RU" sz="2400" dirty="0" err="1" smtClean="0">
                <a:solidFill>
                  <a:schemeClr val="tx1"/>
                </a:solidFill>
                <a:latin typeface="Calibri"/>
                <a:cs typeface="Calibri"/>
              </a:rPr>
              <a:t>энергоэффективность</a:t>
            </a:r>
            <a:r>
              <a:rPr lang="en-GB" sz="2400" dirty="0" smtClean="0">
                <a:solidFill>
                  <a:schemeClr val="tx1"/>
                </a:solidFill>
                <a:latin typeface="Calibri"/>
                <a:cs typeface="Calibri"/>
              </a:rPr>
              <a:t>,</a:t>
            </a:r>
            <a:r>
              <a:rPr lang="ru-RU" sz="2400" dirty="0" smtClean="0">
                <a:solidFill>
                  <a:schemeClr val="tx1"/>
                </a:solidFill>
                <a:latin typeface="Calibri"/>
                <a:cs typeface="Calibri"/>
              </a:rPr>
              <a:t> возобновляемая энергетика</a:t>
            </a:r>
            <a:r>
              <a:rPr lang="en-GB" sz="2400" dirty="0" smtClean="0">
                <a:solidFill>
                  <a:schemeClr val="tx1"/>
                </a:solidFill>
                <a:latin typeface="Calibri"/>
                <a:cs typeface="Calibri"/>
              </a:rPr>
              <a:t>,</a:t>
            </a:r>
            <a:r>
              <a:rPr lang="ru-RU" sz="2400" dirty="0" smtClean="0">
                <a:solidFill>
                  <a:schemeClr val="tx1"/>
                </a:solidFill>
                <a:latin typeface="Calibri"/>
                <a:cs typeface="Calibri"/>
              </a:rPr>
              <a:t> адаптация</a:t>
            </a:r>
            <a:r>
              <a:rPr lang="en-GB" sz="2400" dirty="0" smtClean="0">
                <a:solidFill>
                  <a:schemeClr val="tx1"/>
                </a:solidFill>
                <a:latin typeface="Calibri"/>
                <a:cs typeface="Calibri"/>
              </a:rPr>
              <a:t>)</a:t>
            </a:r>
          </a:p>
        </p:txBody>
      </p:sp>
      <p:sp>
        <p:nvSpPr>
          <p:cNvPr id="7" name="Title 3"/>
          <p:cNvSpPr>
            <a:spLocks noGrp="1"/>
          </p:cNvSpPr>
          <p:nvPr>
            <p:ph type="title"/>
          </p:nvPr>
        </p:nvSpPr>
        <p:spPr>
          <a:xfrm>
            <a:off x="558181" y="463710"/>
            <a:ext cx="8931301" cy="500337"/>
          </a:xfrm>
        </p:spPr>
        <p:txBody>
          <a:bodyPr/>
          <a:lstStyle/>
          <a:p>
            <a:r>
              <a:rPr lang="ru-RU" b="1" dirty="0" smtClean="0">
                <a:solidFill>
                  <a:schemeClr val="accent3">
                    <a:lumMod val="50000"/>
                  </a:schemeClr>
                </a:solidFill>
                <a:latin typeface="Calibri"/>
                <a:cs typeface="Calibri"/>
              </a:rPr>
              <a:t>Содержание</a:t>
            </a:r>
            <a:endParaRPr lang="en-GB" b="1" dirty="0">
              <a:latin typeface="Calibri"/>
              <a:cs typeface="Calibri"/>
            </a:endParaRPr>
          </a:p>
        </p:txBody>
      </p:sp>
    </p:spTree>
    <p:extLst>
      <p:ext uri="{BB962C8B-B14F-4D97-AF65-F5344CB8AC3E}">
        <p14:creationId xmlns:p14="http://schemas.microsoft.com/office/powerpoint/2010/main" val="94977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431" y="155311"/>
            <a:ext cx="8931301" cy="500337"/>
          </a:xfrm>
        </p:spPr>
        <p:txBody>
          <a:bodyPr>
            <a:normAutofit fontScale="90000"/>
          </a:bodyPr>
          <a:lstStyle/>
          <a:p>
            <a:r>
              <a:rPr lang="ru-RU" b="1" dirty="0">
                <a:latin typeface="Calibri"/>
                <a:cs typeface="Calibri"/>
              </a:rPr>
              <a:t> </a:t>
            </a:r>
            <a:r>
              <a:rPr lang="ru-RU" b="1" dirty="0" smtClean="0">
                <a:latin typeface="Calibri"/>
                <a:cs typeface="Calibri"/>
              </a:rPr>
              <a:t>Общая картина вовлечения частного </a:t>
            </a:r>
            <a:r>
              <a:rPr lang="ru-RU" b="1" dirty="0">
                <a:latin typeface="Calibri"/>
                <a:cs typeface="Calibri"/>
              </a:rPr>
              <a:t>сектора в </a:t>
            </a:r>
            <a:r>
              <a:rPr lang="ru-RU" b="1" dirty="0" smtClean="0">
                <a:latin typeface="Calibri"/>
                <a:cs typeface="Calibri"/>
              </a:rPr>
              <a:t>климатическое финансирование</a:t>
            </a:r>
            <a:endParaRPr lang="en-CA" b="1" dirty="0">
              <a:latin typeface="Calibri"/>
              <a:cs typeface="Calibri"/>
            </a:endParaRPr>
          </a:p>
        </p:txBody>
      </p:sp>
      <p:graphicFrame>
        <p:nvGraphicFramePr>
          <p:cNvPr id="3" name="Tabelle 2"/>
          <p:cNvGraphicFramePr>
            <a:graphicFrameLocks noGrp="1"/>
          </p:cNvGraphicFramePr>
          <p:nvPr>
            <p:extLst>
              <p:ext uri="{D42A27DB-BD31-4B8C-83A1-F6EECF244321}">
                <p14:modId xmlns:p14="http://schemas.microsoft.com/office/powerpoint/2010/main" val="2416479260"/>
              </p:ext>
            </p:extLst>
          </p:nvPr>
        </p:nvGraphicFramePr>
        <p:xfrm>
          <a:off x="534429" y="1127183"/>
          <a:ext cx="9562820" cy="6369085"/>
        </p:xfrm>
        <a:graphic>
          <a:graphicData uri="http://schemas.openxmlformats.org/drawingml/2006/table">
            <a:tbl>
              <a:tblPr firstRow="1" bandRow="1">
                <a:tableStyleId>{5C22544A-7EE6-4342-B048-85BDC9FD1C3A}</a:tableStyleId>
              </a:tblPr>
              <a:tblGrid>
                <a:gridCol w="3672758"/>
                <a:gridCol w="1524114"/>
                <a:gridCol w="1428856"/>
                <a:gridCol w="1539989"/>
                <a:gridCol w="1397103"/>
              </a:tblGrid>
              <a:tr h="824156">
                <a:tc>
                  <a:txBody>
                    <a:bodyPr/>
                    <a:lstStyle/>
                    <a:p>
                      <a:r>
                        <a:rPr lang="ru-RU" dirty="0" smtClean="0"/>
                        <a:t>Вовлечение частного сектора в </a:t>
                      </a:r>
                      <a:r>
                        <a:rPr lang="ru-RU" dirty="0" err="1" smtClean="0"/>
                        <a:t>климатич.финансирование</a:t>
                      </a:r>
                      <a:endParaRPr lang="en-CA" dirty="0"/>
                    </a:p>
                  </a:txBody>
                  <a:tcPr/>
                </a:tc>
                <a:tc>
                  <a:txBody>
                    <a:bodyPr/>
                    <a:lstStyle/>
                    <a:p>
                      <a:r>
                        <a:rPr lang="ru-RU" dirty="0" smtClean="0"/>
                        <a:t>Возобновляемая </a:t>
                      </a:r>
                      <a:r>
                        <a:rPr lang="ru-RU" dirty="0" err="1" smtClean="0"/>
                        <a:t>энер</a:t>
                      </a:r>
                      <a:endParaRPr lang="en-CA" dirty="0"/>
                    </a:p>
                  </a:txBody>
                  <a:tcPr/>
                </a:tc>
                <a:tc>
                  <a:txBody>
                    <a:bodyPr/>
                    <a:lstStyle/>
                    <a:p>
                      <a:r>
                        <a:rPr lang="ru-RU" dirty="0" err="1" smtClean="0"/>
                        <a:t>Энерго</a:t>
                      </a:r>
                      <a:r>
                        <a:rPr lang="ru-RU" dirty="0" smtClean="0"/>
                        <a:t>-эффект-</a:t>
                      </a:r>
                      <a:r>
                        <a:rPr lang="ru-RU" dirty="0" err="1" smtClean="0"/>
                        <a:t>ть</a:t>
                      </a:r>
                      <a:endParaRPr lang="en-CA" dirty="0"/>
                    </a:p>
                  </a:txBody>
                  <a:tcPr/>
                </a:tc>
                <a:tc>
                  <a:txBody>
                    <a:bodyPr/>
                    <a:lstStyle/>
                    <a:p>
                      <a:r>
                        <a:rPr lang="ru-RU" dirty="0" smtClean="0"/>
                        <a:t>Адаптация</a:t>
                      </a:r>
                      <a:endParaRPr lang="en-CA" dirty="0"/>
                    </a:p>
                  </a:txBody>
                  <a:tcPr/>
                </a:tc>
                <a:tc>
                  <a:txBody>
                    <a:bodyPr/>
                    <a:lstStyle/>
                    <a:p>
                      <a:r>
                        <a:rPr lang="en-CA" dirty="0" smtClean="0"/>
                        <a:t>(</a:t>
                      </a:r>
                      <a:r>
                        <a:rPr lang="ru-RU" dirty="0" smtClean="0"/>
                        <a:t>Транспортный сект</a:t>
                      </a:r>
                      <a:r>
                        <a:rPr lang="en-CA" dirty="0" smtClean="0"/>
                        <a:t>)</a:t>
                      </a:r>
                      <a:endParaRPr lang="en-CA" dirty="0"/>
                    </a:p>
                  </a:txBody>
                  <a:tcPr/>
                </a:tc>
              </a:tr>
              <a:tr h="780216">
                <a:tc>
                  <a:txBody>
                    <a:bodyPr/>
                    <a:lstStyle/>
                    <a:p>
                      <a:r>
                        <a:rPr lang="ru-RU" dirty="0" smtClean="0"/>
                        <a:t>Возможности</a:t>
                      </a:r>
                      <a:endParaRPr lang="en-CA" dirty="0" smtClean="0"/>
                    </a:p>
                    <a:p>
                      <a:r>
                        <a:rPr lang="en-CA" dirty="0" smtClean="0"/>
                        <a:t>-</a:t>
                      </a:r>
                      <a:r>
                        <a:rPr lang="en-CA" baseline="0" dirty="0" smtClean="0"/>
                        <a:t> </a:t>
                      </a:r>
                      <a:r>
                        <a:rPr lang="ru-RU" baseline="0" dirty="0" smtClean="0"/>
                        <a:t>перспектива </a:t>
                      </a:r>
                      <a:r>
                        <a:rPr lang="ru-RU" baseline="0" dirty="0" err="1" smtClean="0"/>
                        <a:t>гос.сектора</a:t>
                      </a:r>
                      <a:endParaRPr lang="en-CA" dirty="0"/>
                    </a:p>
                  </a:txBody>
                  <a:tcPr/>
                </a:tc>
                <a:tc>
                  <a:txBody>
                    <a:bodyPr/>
                    <a:lstStyle/>
                    <a:p>
                      <a:pPr algn="ctr"/>
                      <a:endParaRPr lang="en-CA" b="1" baseline="0" dirty="0" smtClean="0"/>
                    </a:p>
                    <a:p>
                      <a:pPr algn="ctr"/>
                      <a:r>
                        <a:rPr lang="en-CA" b="1" baseline="0" dirty="0" smtClean="0"/>
                        <a:t>?</a:t>
                      </a:r>
                    </a:p>
                  </a:txBody>
                  <a:tcPr/>
                </a:tc>
                <a:tc>
                  <a:txBody>
                    <a:bodyPr/>
                    <a:lstStyle/>
                    <a:p>
                      <a:pPr algn="ctr"/>
                      <a:endParaRPr lang="en-CA" b="1" baseline="0" dirty="0" smtClean="0"/>
                    </a:p>
                    <a:p>
                      <a:pPr algn="ctr"/>
                      <a:r>
                        <a:rPr lang="en-CA" b="1" baseline="0" dirty="0" smtClean="0"/>
                        <a:t>?</a:t>
                      </a:r>
                    </a:p>
                  </a:txBody>
                  <a:tcPr/>
                </a:tc>
                <a:tc>
                  <a:txBody>
                    <a:bodyPr/>
                    <a:lstStyle/>
                    <a:p>
                      <a:pPr algn="ctr"/>
                      <a:endParaRPr lang="en-CA" b="1" baseline="0" dirty="0" smtClean="0"/>
                    </a:p>
                    <a:p>
                      <a:pPr algn="ctr"/>
                      <a:r>
                        <a:rPr lang="en-CA" b="1" baseline="0" dirty="0" smtClean="0"/>
                        <a:t>?</a:t>
                      </a:r>
                    </a:p>
                  </a:txBody>
                  <a:tcPr/>
                </a:tc>
                <a:tc>
                  <a:txBody>
                    <a:bodyPr/>
                    <a:lstStyle/>
                    <a:p>
                      <a:pPr algn="ctr"/>
                      <a:endParaRPr lang="en-CA" b="1" baseline="0" dirty="0" smtClean="0"/>
                    </a:p>
                    <a:p>
                      <a:pPr algn="ctr"/>
                      <a:r>
                        <a:rPr lang="en-CA" b="1" baseline="0" dirty="0" smtClean="0"/>
                        <a:t>?</a:t>
                      </a:r>
                    </a:p>
                  </a:txBody>
                  <a:tcPr/>
                </a:tc>
              </a:tr>
              <a:tr h="438872">
                <a:tc>
                  <a:txBody>
                    <a:bodyPr/>
                    <a:lstStyle/>
                    <a:p>
                      <a:r>
                        <a:rPr lang="en-CA" baseline="0" dirty="0" smtClean="0"/>
                        <a:t>- </a:t>
                      </a:r>
                      <a:r>
                        <a:rPr lang="ru-RU" baseline="0" dirty="0" smtClean="0"/>
                        <a:t>перспектива </a:t>
                      </a:r>
                      <a:r>
                        <a:rPr lang="ru-RU" baseline="0" dirty="0" err="1" smtClean="0"/>
                        <a:t>част.сектора</a:t>
                      </a:r>
                      <a:endParaRPr lang="en-CA" dirty="0"/>
                    </a:p>
                  </a:txBody>
                  <a:tcPr/>
                </a:tc>
                <a:tc>
                  <a:txBody>
                    <a:bodyPr/>
                    <a:lstStyle/>
                    <a:p>
                      <a:pPr algn="ctr"/>
                      <a:r>
                        <a:rPr lang="en-CA" b="1" baseline="0" dirty="0" smtClean="0"/>
                        <a:t>?</a:t>
                      </a:r>
                    </a:p>
                  </a:txBody>
                  <a:tcPr/>
                </a:tc>
                <a:tc>
                  <a:txBody>
                    <a:bodyPr/>
                    <a:lstStyle/>
                    <a:p>
                      <a:pPr algn="ctr"/>
                      <a:r>
                        <a:rPr lang="en-CA" b="1" baseline="0" dirty="0" smtClean="0"/>
                        <a:t>?</a:t>
                      </a:r>
                    </a:p>
                  </a:txBody>
                  <a:tcPr/>
                </a:tc>
                <a:tc>
                  <a:txBody>
                    <a:bodyPr/>
                    <a:lstStyle/>
                    <a:p>
                      <a:pPr algn="ctr"/>
                      <a:r>
                        <a:rPr lang="en-CA" b="1" baseline="0" dirty="0" smtClean="0"/>
                        <a:t>?</a:t>
                      </a:r>
                    </a:p>
                  </a:txBody>
                  <a:tcPr/>
                </a:tc>
                <a:tc>
                  <a:txBody>
                    <a:bodyPr/>
                    <a:lstStyle/>
                    <a:p>
                      <a:pPr algn="ctr"/>
                      <a:r>
                        <a:rPr lang="en-CA" b="1" baseline="0" dirty="0" smtClean="0"/>
                        <a:t>?</a:t>
                      </a:r>
                    </a:p>
                  </a:txBody>
                  <a:tcPr/>
                </a:tc>
              </a:tr>
              <a:tr h="780216">
                <a:tc>
                  <a:txBody>
                    <a:bodyPr/>
                    <a:lstStyle/>
                    <a:p>
                      <a:r>
                        <a:rPr lang="ru-RU" dirty="0" smtClean="0"/>
                        <a:t>Риски</a:t>
                      </a:r>
                      <a:endParaRPr lang="en-CA" dirty="0" smtClean="0"/>
                    </a:p>
                    <a:p>
                      <a:pPr marL="0" marR="0" indent="0" algn="l" defTabSz="521437" rtl="0" eaLnBrk="1" fontAlgn="auto" latinLnBrk="0" hangingPunct="1">
                        <a:lnSpc>
                          <a:spcPct val="100000"/>
                        </a:lnSpc>
                        <a:spcBef>
                          <a:spcPts val="0"/>
                        </a:spcBef>
                        <a:spcAft>
                          <a:spcPts val="0"/>
                        </a:spcAft>
                        <a:buClrTx/>
                        <a:buSzTx/>
                        <a:buFontTx/>
                        <a:buNone/>
                        <a:tabLst/>
                        <a:defRPr/>
                      </a:pPr>
                      <a:r>
                        <a:rPr lang="en-CA" dirty="0" smtClean="0"/>
                        <a:t>- </a:t>
                      </a:r>
                      <a:r>
                        <a:rPr lang="ru-RU" baseline="0" dirty="0" smtClean="0"/>
                        <a:t>перспектива </a:t>
                      </a:r>
                      <a:r>
                        <a:rPr lang="ru-RU" baseline="0" dirty="0" err="1" smtClean="0"/>
                        <a:t>гос.сектора</a:t>
                      </a:r>
                      <a:endParaRPr lang="en-CA" dirty="0" smtClean="0"/>
                    </a:p>
                  </a:txBody>
                  <a:tcPr/>
                </a:tc>
                <a:tc>
                  <a:txBody>
                    <a:bodyPr/>
                    <a:lstStyle/>
                    <a:p>
                      <a:pPr algn="ctr"/>
                      <a:endParaRPr lang="en-CA" b="1" baseline="0" dirty="0" smtClean="0"/>
                    </a:p>
                    <a:p>
                      <a:pPr algn="ctr"/>
                      <a:r>
                        <a:rPr lang="en-CA" b="1" baseline="0" dirty="0" smtClean="0"/>
                        <a:t>?</a:t>
                      </a:r>
                    </a:p>
                  </a:txBody>
                  <a:tcPr/>
                </a:tc>
                <a:tc>
                  <a:txBody>
                    <a:bodyPr/>
                    <a:lstStyle/>
                    <a:p>
                      <a:pPr algn="ctr"/>
                      <a:endParaRPr lang="en-CA" b="1" baseline="0" dirty="0" smtClean="0"/>
                    </a:p>
                    <a:p>
                      <a:pPr algn="ctr"/>
                      <a:r>
                        <a:rPr lang="en-CA" b="1" baseline="0" dirty="0" smtClean="0"/>
                        <a:t>?</a:t>
                      </a:r>
                    </a:p>
                  </a:txBody>
                  <a:tcPr/>
                </a:tc>
                <a:tc>
                  <a:txBody>
                    <a:bodyPr/>
                    <a:lstStyle/>
                    <a:p>
                      <a:pPr algn="ctr"/>
                      <a:endParaRPr lang="en-CA" b="1" baseline="0" dirty="0" smtClean="0"/>
                    </a:p>
                    <a:p>
                      <a:pPr algn="ctr"/>
                      <a:r>
                        <a:rPr lang="en-CA" b="1" baseline="0" dirty="0" smtClean="0"/>
                        <a:t>?</a:t>
                      </a:r>
                    </a:p>
                  </a:txBody>
                  <a:tcPr/>
                </a:tc>
                <a:tc>
                  <a:txBody>
                    <a:bodyPr/>
                    <a:lstStyle/>
                    <a:p>
                      <a:pPr algn="ctr"/>
                      <a:endParaRPr lang="en-CA" b="1" baseline="0" dirty="0" smtClean="0"/>
                    </a:p>
                    <a:p>
                      <a:pPr algn="ctr"/>
                      <a:r>
                        <a:rPr lang="en-CA" b="1" baseline="0" dirty="0" smtClean="0"/>
                        <a:t>?</a:t>
                      </a:r>
                    </a:p>
                  </a:txBody>
                  <a:tcPr/>
                </a:tc>
              </a:tr>
              <a:tr h="513591">
                <a:tc>
                  <a:txBody>
                    <a:bodyPr/>
                    <a:lstStyle/>
                    <a:p>
                      <a:r>
                        <a:rPr lang="en-CA" dirty="0" smtClean="0"/>
                        <a:t>- </a:t>
                      </a:r>
                      <a:r>
                        <a:rPr lang="ru-RU" baseline="0" dirty="0" smtClean="0"/>
                        <a:t>перспектива </a:t>
                      </a:r>
                      <a:r>
                        <a:rPr lang="ru-RU" baseline="0" dirty="0" err="1" smtClean="0"/>
                        <a:t>част.сектора</a:t>
                      </a:r>
                      <a:endParaRPr lang="en-CA" dirty="0"/>
                    </a:p>
                  </a:txBody>
                  <a:tcPr/>
                </a:tc>
                <a:tc>
                  <a:txBody>
                    <a:bodyPr/>
                    <a:lstStyle/>
                    <a:p>
                      <a:pPr algn="ctr"/>
                      <a:r>
                        <a:rPr lang="en-CA" b="1" baseline="0" dirty="0" smtClean="0"/>
                        <a:t>?</a:t>
                      </a:r>
                    </a:p>
                  </a:txBody>
                  <a:tcPr/>
                </a:tc>
                <a:tc>
                  <a:txBody>
                    <a:bodyPr/>
                    <a:lstStyle/>
                    <a:p>
                      <a:pPr algn="ctr"/>
                      <a:r>
                        <a:rPr lang="en-CA" b="1" baseline="0" dirty="0" smtClean="0"/>
                        <a:t>?</a:t>
                      </a:r>
                    </a:p>
                  </a:txBody>
                  <a:tcPr/>
                </a:tc>
                <a:tc>
                  <a:txBody>
                    <a:bodyPr/>
                    <a:lstStyle/>
                    <a:p>
                      <a:pPr algn="ctr"/>
                      <a:r>
                        <a:rPr lang="en-CA" b="1" baseline="0" dirty="0" smtClean="0"/>
                        <a:t>?</a:t>
                      </a:r>
                    </a:p>
                  </a:txBody>
                  <a:tcPr/>
                </a:tc>
                <a:tc>
                  <a:txBody>
                    <a:bodyPr/>
                    <a:lstStyle/>
                    <a:p>
                      <a:pPr algn="ctr"/>
                      <a:r>
                        <a:rPr lang="en-CA" b="1" baseline="0" dirty="0" smtClean="0"/>
                        <a:t>?</a:t>
                      </a:r>
                    </a:p>
                  </a:txBody>
                  <a:tcPr/>
                </a:tc>
              </a:tr>
              <a:tr h="864490">
                <a:tc gridSpan="5">
                  <a:txBody>
                    <a:bodyPr/>
                    <a:lstStyle/>
                    <a:p>
                      <a:pPr algn="ctr"/>
                      <a:r>
                        <a:rPr lang="ru-RU" b="1" baseline="0" dirty="0" smtClean="0">
                          <a:solidFill>
                            <a:srgbClr val="9B0014"/>
                          </a:solidFill>
                        </a:rPr>
                        <a:t>Возможности могут быть усилены и риски снижены посредством действий государственного сектора в следующих областях:</a:t>
                      </a:r>
                      <a:endParaRPr lang="en-CA" b="1" dirty="0">
                        <a:solidFill>
                          <a:srgbClr val="9B0014"/>
                        </a:solidFill>
                      </a:endParaRPr>
                    </a:p>
                  </a:txBody>
                  <a:tcPr>
                    <a:noFill/>
                  </a:tcPr>
                </a:tc>
                <a:tc hMerge="1">
                  <a:txBody>
                    <a:bodyPr/>
                    <a:lstStyle/>
                    <a:p>
                      <a:endParaRPr lang="en-CA" baseline="0" dirty="0" smtClean="0"/>
                    </a:p>
                  </a:txBody>
                  <a:tcPr/>
                </a:tc>
                <a:tc hMerge="1">
                  <a:txBody>
                    <a:bodyPr/>
                    <a:lstStyle/>
                    <a:p>
                      <a:endParaRPr lang="en-CA" baseline="0" dirty="0" smtClean="0"/>
                    </a:p>
                  </a:txBody>
                  <a:tcPr/>
                </a:tc>
                <a:tc hMerge="1">
                  <a:txBody>
                    <a:bodyPr/>
                    <a:lstStyle/>
                    <a:p>
                      <a:endParaRPr lang="en-CA" baseline="0" dirty="0" smtClean="0"/>
                    </a:p>
                  </a:txBody>
                  <a:tcPr/>
                </a:tc>
                <a:tc hMerge="1">
                  <a:txBody>
                    <a:bodyPr/>
                    <a:lstStyle/>
                    <a:p>
                      <a:endParaRPr lang="en-CA" baseline="0" dirty="0" smtClean="0"/>
                    </a:p>
                  </a:txBody>
                  <a:tcPr/>
                </a:tc>
              </a:tr>
              <a:tr h="487204">
                <a:tc>
                  <a:txBody>
                    <a:bodyPr/>
                    <a:lstStyle/>
                    <a:p>
                      <a:r>
                        <a:rPr lang="ru-RU" dirty="0" smtClean="0"/>
                        <a:t>Стимулирование политики</a:t>
                      </a:r>
                      <a:endParaRPr lang="en-CA" dirty="0" smtClean="0"/>
                    </a:p>
                  </a:txBody>
                  <a:tcPr/>
                </a:tc>
                <a:tc>
                  <a:txBody>
                    <a:bodyPr/>
                    <a:lstStyle/>
                    <a:p>
                      <a:pPr algn="ctr"/>
                      <a:r>
                        <a:rPr lang="en-CA" b="1" baseline="0" dirty="0" smtClean="0"/>
                        <a:t>?</a:t>
                      </a:r>
                    </a:p>
                  </a:txBody>
                  <a:tcPr/>
                </a:tc>
                <a:tc>
                  <a:txBody>
                    <a:bodyPr/>
                    <a:lstStyle/>
                    <a:p>
                      <a:pPr algn="ctr"/>
                      <a:r>
                        <a:rPr lang="en-CA" b="1" baseline="0" dirty="0" smtClean="0"/>
                        <a:t>?</a:t>
                      </a:r>
                    </a:p>
                  </a:txBody>
                  <a:tcPr/>
                </a:tc>
                <a:tc>
                  <a:txBody>
                    <a:bodyPr/>
                    <a:lstStyle/>
                    <a:p>
                      <a:pPr algn="ctr"/>
                      <a:r>
                        <a:rPr lang="en-CA" b="1" baseline="0" dirty="0" smtClean="0"/>
                        <a:t>?</a:t>
                      </a:r>
                    </a:p>
                  </a:txBody>
                  <a:tcPr/>
                </a:tc>
                <a:tc>
                  <a:txBody>
                    <a:bodyPr/>
                    <a:lstStyle/>
                    <a:p>
                      <a:pPr algn="ctr"/>
                      <a:r>
                        <a:rPr lang="en-CA" b="1" baseline="0" smtClean="0"/>
                        <a:t>?</a:t>
                      </a:r>
                      <a:endParaRPr lang="en-CA" b="1" baseline="0" dirty="0" smtClean="0"/>
                    </a:p>
                  </a:txBody>
                  <a:tcPr/>
                </a:tc>
              </a:tr>
              <a:tr h="558778">
                <a:tc>
                  <a:txBody>
                    <a:bodyPr/>
                    <a:lstStyle/>
                    <a:p>
                      <a:r>
                        <a:rPr lang="ru-RU" dirty="0" smtClean="0"/>
                        <a:t>Благоприятные условия</a:t>
                      </a:r>
                      <a:endParaRPr lang="en-CA" dirty="0"/>
                    </a:p>
                  </a:txBody>
                  <a:tcPr/>
                </a:tc>
                <a:tc>
                  <a:txBody>
                    <a:bodyPr/>
                    <a:lstStyle/>
                    <a:p>
                      <a:pPr algn="ctr"/>
                      <a:r>
                        <a:rPr lang="en-CA" b="1" smtClean="0"/>
                        <a:t>?</a:t>
                      </a:r>
                      <a:endParaRPr lang="en-CA" b="1" dirty="0"/>
                    </a:p>
                  </a:txBody>
                  <a:tcPr/>
                </a:tc>
                <a:tc>
                  <a:txBody>
                    <a:bodyPr/>
                    <a:lstStyle/>
                    <a:p>
                      <a:pPr algn="ctr"/>
                      <a:r>
                        <a:rPr lang="en-CA" b="1" dirty="0" smtClean="0"/>
                        <a:t>?</a:t>
                      </a:r>
                      <a:endParaRPr lang="en-CA" b="1" dirty="0"/>
                    </a:p>
                  </a:txBody>
                  <a:tcPr/>
                </a:tc>
                <a:tc>
                  <a:txBody>
                    <a:bodyPr/>
                    <a:lstStyle/>
                    <a:p>
                      <a:pPr algn="ctr"/>
                      <a:r>
                        <a:rPr lang="en-CA" b="1" smtClean="0"/>
                        <a:t>?</a:t>
                      </a:r>
                      <a:endParaRPr lang="en-CA" b="1" dirty="0"/>
                    </a:p>
                  </a:txBody>
                  <a:tcPr/>
                </a:tc>
                <a:tc>
                  <a:txBody>
                    <a:bodyPr/>
                    <a:lstStyle/>
                    <a:p>
                      <a:pPr algn="ctr"/>
                      <a:r>
                        <a:rPr lang="en-CA" b="1" dirty="0" smtClean="0"/>
                        <a:t>?</a:t>
                      </a:r>
                      <a:endParaRPr lang="en-CA" b="1" dirty="0"/>
                    </a:p>
                  </a:txBody>
                  <a:tcPr/>
                </a:tc>
              </a:tr>
              <a:tr h="1121562">
                <a:tc>
                  <a:txBody>
                    <a:bodyPr/>
                    <a:lstStyle/>
                    <a:p>
                      <a:r>
                        <a:rPr lang="ru-RU" baseline="0" dirty="0" smtClean="0"/>
                        <a:t>Модели финансирования</a:t>
                      </a:r>
                      <a:r>
                        <a:rPr lang="en-CA" baseline="0" dirty="0" smtClean="0"/>
                        <a:t>/</a:t>
                      </a:r>
                      <a:r>
                        <a:rPr lang="ru-RU" baseline="0" dirty="0" smtClean="0"/>
                        <a:t>сотрудничества</a:t>
                      </a:r>
                      <a:endParaRPr lang="en-CA" dirty="0"/>
                    </a:p>
                  </a:txBody>
                  <a:tcPr/>
                </a:tc>
                <a:tc>
                  <a:txBody>
                    <a:bodyPr/>
                    <a:lstStyle/>
                    <a:p>
                      <a:pPr algn="ctr"/>
                      <a:r>
                        <a:rPr lang="en-CA" b="1" smtClean="0"/>
                        <a:t>?</a:t>
                      </a:r>
                      <a:endParaRPr lang="en-CA" b="1" dirty="0"/>
                    </a:p>
                  </a:txBody>
                  <a:tcPr/>
                </a:tc>
                <a:tc>
                  <a:txBody>
                    <a:bodyPr/>
                    <a:lstStyle/>
                    <a:p>
                      <a:pPr algn="ctr"/>
                      <a:r>
                        <a:rPr lang="en-CA" b="1" smtClean="0"/>
                        <a:t>?</a:t>
                      </a:r>
                      <a:endParaRPr lang="en-CA" b="1" dirty="0"/>
                    </a:p>
                  </a:txBody>
                  <a:tcPr/>
                </a:tc>
                <a:tc>
                  <a:txBody>
                    <a:bodyPr/>
                    <a:lstStyle/>
                    <a:p>
                      <a:pPr algn="ctr"/>
                      <a:r>
                        <a:rPr lang="en-CA" b="1" smtClean="0"/>
                        <a:t>?</a:t>
                      </a:r>
                      <a:endParaRPr lang="en-CA" b="1" dirty="0"/>
                    </a:p>
                  </a:txBody>
                  <a:tcPr/>
                </a:tc>
                <a:tc>
                  <a:txBody>
                    <a:bodyPr/>
                    <a:lstStyle/>
                    <a:p>
                      <a:pPr algn="ctr"/>
                      <a:r>
                        <a:rPr lang="en-CA" b="1" dirty="0" smtClean="0"/>
                        <a:t>?</a:t>
                      </a:r>
                      <a:endParaRPr lang="en-CA" b="1" dirty="0"/>
                    </a:p>
                  </a:txBody>
                  <a:tcPr/>
                </a:tc>
              </a:tr>
            </a:tbl>
          </a:graphicData>
        </a:graphic>
      </p:graphicFrame>
      <p:sp>
        <p:nvSpPr>
          <p:cNvPr id="4" name="Textfeld 3"/>
          <p:cNvSpPr txBox="1"/>
          <p:nvPr/>
        </p:nvSpPr>
        <p:spPr>
          <a:xfrm>
            <a:off x="3040548" y="824178"/>
            <a:ext cx="2056204" cy="415498"/>
          </a:xfrm>
          <a:prstGeom prst="rect">
            <a:avLst/>
          </a:prstGeom>
          <a:solidFill>
            <a:schemeClr val="bg1"/>
          </a:solidFill>
        </p:spPr>
        <p:txBody>
          <a:bodyPr wrap="none" rtlCol="0">
            <a:spAutoFit/>
          </a:bodyPr>
          <a:lstStyle/>
          <a:p>
            <a:r>
              <a:rPr lang="en-CA" b="1" dirty="0" smtClean="0">
                <a:solidFill>
                  <a:srgbClr val="9B0014"/>
                </a:solidFill>
              </a:rPr>
              <a:t>1. </a:t>
            </a:r>
            <a:r>
              <a:rPr lang="ru-RU" b="1" dirty="0" smtClean="0">
                <a:solidFill>
                  <a:srgbClr val="9B0014"/>
                </a:solidFill>
              </a:rPr>
              <a:t>Определение</a:t>
            </a:r>
            <a:endParaRPr lang="en-CA" b="1" dirty="0">
              <a:solidFill>
                <a:srgbClr val="9B0014"/>
              </a:solidFill>
            </a:endParaRPr>
          </a:p>
        </p:txBody>
      </p:sp>
      <p:cxnSp>
        <p:nvCxnSpPr>
          <p:cNvPr id="5" name="Gerade Verbindung 4"/>
          <p:cNvCxnSpPr>
            <a:stCxn id="4" idx="1"/>
          </p:cNvCxnSpPr>
          <p:nvPr/>
        </p:nvCxnSpPr>
        <p:spPr>
          <a:xfrm flipH="1">
            <a:off x="1984522" y="1031927"/>
            <a:ext cx="1056026" cy="207749"/>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a:stCxn id="13" idx="1"/>
          </p:cNvCxnSpPr>
          <p:nvPr/>
        </p:nvCxnSpPr>
        <p:spPr>
          <a:xfrm flipH="1">
            <a:off x="3556264" y="2092881"/>
            <a:ext cx="1111333" cy="383749"/>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4667597" y="1885132"/>
            <a:ext cx="5429651" cy="415498"/>
          </a:xfrm>
          <a:prstGeom prst="rect">
            <a:avLst/>
          </a:prstGeom>
          <a:solidFill>
            <a:schemeClr val="bg1"/>
          </a:solidFill>
        </p:spPr>
        <p:txBody>
          <a:bodyPr wrap="square" rtlCol="0">
            <a:spAutoFit/>
          </a:bodyPr>
          <a:lstStyle/>
          <a:p>
            <a:r>
              <a:rPr lang="en-CA" b="1" dirty="0" smtClean="0">
                <a:solidFill>
                  <a:srgbClr val="9B0014"/>
                </a:solidFill>
              </a:rPr>
              <a:t>2. </a:t>
            </a:r>
            <a:r>
              <a:rPr lang="ru-RU" b="1" dirty="0" smtClean="0">
                <a:solidFill>
                  <a:srgbClr val="9B0014"/>
                </a:solidFill>
              </a:rPr>
              <a:t>Перспектива </a:t>
            </a:r>
            <a:r>
              <a:rPr lang="ru-RU" b="1" dirty="0" err="1" smtClean="0">
                <a:solidFill>
                  <a:srgbClr val="9B0014"/>
                </a:solidFill>
              </a:rPr>
              <a:t>гос.сектора</a:t>
            </a:r>
            <a:endParaRPr lang="en-CA" b="1" dirty="0">
              <a:solidFill>
                <a:srgbClr val="9B0014"/>
              </a:solidFill>
            </a:endParaRPr>
          </a:p>
        </p:txBody>
      </p:sp>
      <p:cxnSp>
        <p:nvCxnSpPr>
          <p:cNvPr id="16" name="Gerade Verbindung 15"/>
          <p:cNvCxnSpPr>
            <a:stCxn id="13" idx="1"/>
          </p:cNvCxnSpPr>
          <p:nvPr/>
        </p:nvCxnSpPr>
        <p:spPr>
          <a:xfrm flipH="1">
            <a:off x="3556264" y="2092881"/>
            <a:ext cx="1111333" cy="1510933"/>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sp>
        <p:nvSpPr>
          <p:cNvPr id="21" name="Textfeld 20"/>
          <p:cNvSpPr txBox="1"/>
          <p:nvPr/>
        </p:nvSpPr>
        <p:spPr>
          <a:xfrm>
            <a:off x="4731102" y="3053585"/>
            <a:ext cx="5429651" cy="415498"/>
          </a:xfrm>
          <a:prstGeom prst="rect">
            <a:avLst/>
          </a:prstGeom>
          <a:solidFill>
            <a:schemeClr val="bg1"/>
          </a:solidFill>
        </p:spPr>
        <p:txBody>
          <a:bodyPr wrap="square" rtlCol="0">
            <a:spAutoFit/>
          </a:bodyPr>
          <a:lstStyle/>
          <a:p>
            <a:r>
              <a:rPr lang="en-CA" b="1" dirty="0" smtClean="0">
                <a:solidFill>
                  <a:srgbClr val="9B0014"/>
                </a:solidFill>
              </a:rPr>
              <a:t>3. </a:t>
            </a:r>
            <a:r>
              <a:rPr lang="ru-RU" b="1" dirty="0" smtClean="0">
                <a:solidFill>
                  <a:srgbClr val="9B0014"/>
                </a:solidFill>
              </a:rPr>
              <a:t>Перспектива частного сектора</a:t>
            </a:r>
            <a:endParaRPr lang="en-CA" b="1" dirty="0">
              <a:solidFill>
                <a:srgbClr val="9B0014"/>
              </a:solidFill>
            </a:endParaRPr>
          </a:p>
        </p:txBody>
      </p:sp>
      <p:cxnSp>
        <p:nvCxnSpPr>
          <p:cNvPr id="22" name="Gerade Verbindung 21"/>
          <p:cNvCxnSpPr>
            <a:stCxn id="21" idx="1"/>
          </p:cNvCxnSpPr>
          <p:nvPr/>
        </p:nvCxnSpPr>
        <p:spPr>
          <a:xfrm flipH="1" flipV="1">
            <a:off x="3556264" y="2905277"/>
            <a:ext cx="1174838" cy="356057"/>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a:stCxn id="21" idx="1"/>
          </p:cNvCxnSpPr>
          <p:nvPr/>
        </p:nvCxnSpPr>
        <p:spPr>
          <a:xfrm flipH="1">
            <a:off x="3556264" y="3261334"/>
            <a:ext cx="1174838" cy="787003"/>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sp>
        <p:nvSpPr>
          <p:cNvPr id="28" name="Textfeld 27"/>
          <p:cNvSpPr txBox="1"/>
          <p:nvPr/>
        </p:nvSpPr>
        <p:spPr>
          <a:xfrm>
            <a:off x="4667597" y="6537537"/>
            <a:ext cx="5227841" cy="738664"/>
          </a:xfrm>
          <a:prstGeom prst="rect">
            <a:avLst/>
          </a:prstGeom>
          <a:solidFill>
            <a:schemeClr val="bg1"/>
          </a:solidFill>
        </p:spPr>
        <p:txBody>
          <a:bodyPr wrap="square" rtlCol="0">
            <a:spAutoFit/>
          </a:bodyPr>
          <a:lstStyle/>
          <a:p>
            <a:r>
              <a:rPr lang="en-CA" b="1" dirty="0">
                <a:solidFill>
                  <a:srgbClr val="9B0014"/>
                </a:solidFill>
              </a:rPr>
              <a:t>4. </a:t>
            </a:r>
            <a:r>
              <a:rPr lang="ru-RU" b="1" dirty="0" smtClean="0">
                <a:solidFill>
                  <a:srgbClr val="9B0014"/>
                </a:solidFill>
              </a:rPr>
              <a:t>Инструменты для вовлечения частного сектора</a:t>
            </a:r>
            <a:endParaRPr lang="en-CA" b="1" dirty="0">
              <a:solidFill>
                <a:srgbClr val="9B0014"/>
              </a:solidFill>
            </a:endParaRPr>
          </a:p>
        </p:txBody>
      </p:sp>
      <p:cxnSp>
        <p:nvCxnSpPr>
          <p:cNvPr id="29" name="Gerade Verbindung 28"/>
          <p:cNvCxnSpPr/>
          <p:nvPr/>
        </p:nvCxnSpPr>
        <p:spPr>
          <a:xfrm flipH="1" flipV="1">
            <a:off x="3040549" y="5302528"/>
            <a:ext cx="4421255" cy="1204191"/>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flipH="1" flipV="1">
            <a:off x="3175236" y="5778804"/>
            <a:ext cx="4286569" cy="727916"/>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cxnSp>
        <p:nvCxnSpPr>
          <p:cNvPr id="38" name="Gerade Verbindung 37"/>
          <p:cNvCxnSpPr>
            <a:stCxn id="28" idx="0"/>
          </p:cNvCxnSpPr>
          <p:nvPr/>
        </p:nvCxnSpPr>
        <p:spPr>
          <a:xfrm flipH="1" flipV="1">
            <a:off x="3889666" y="6318583"/>
            <a:ext cx="3391852" cy="218954"/>
          </a:xfrm>
          <a:prstGeom prst="line">
            <a:avLst/>
          </a:prstGeom>
          <a:ln w="57150" cap="rnd" cmpd="sng">
            <a:solidFill>
              <a:srgbClr val="9B0014"/>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80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GB" b="1" dirty="0">
                <a:solidFill>
                  <a:schemeClr val="accent3">
                    <a:lumMod val="50000"/>
                  </a:schemeClr>
                </a:solidFill>
                <a:latin typeface="Calibri"/>
                <a:cs typeface="Calibri"/>
              </a:rPr>
              <a:t>1</a:t>
            </a:r>
            <a:r>
              <a:rPr lang="en-GB" b="1" dirty="0" smtClean="0">
                <a:solidFill>
                  <a:schemeClr val="accent3">
                    <a:lumMod val="50000"/>
                  </a:schemeClr>
                </a:solidFill>
                <a:latin typeface="Calibri"/>
                <a:cs typeface="Calibri"/>
              </a:rPr>
              <a:t>. </a:t>
            </a:r>
            <a:r>
              <a:rPr lang="ru-RU" b="1" dirty="0" smtClean="0">
                <a:solidFill>
                  <a:schemeClr val="accent3">
                    <a:lumMod val="50000"/>
                  </a:schemeClr>
                </a:solidFill>
                <a:latin typeface="Calibri"/>
                <a:cs typeface="Calibri"/>
              </a:rPr>
              <a:t>Определение</a:t>
            </a:r>
            <a:r>
              <a:rPr lang="en-GB" b="1" dirty="0" smtClean="0">
                <a:solidFill>
                  <a:schemeClr val="accent3">
                    <a:lumMod val="50000"/>
                  </a:schemeClr>
                </a:solidFill>
                <a:latin typeface="Calibri"/>
                <a:cs typeface="Calibri"/>
              </a:rPr>
              <a:t> ‘</a:t>
            </a:r>
            <a:r>
              <a:rPr lang="ru-RU" b="1" dirty="0" smtClean="0">
                <a:solidFill>
                  <a:schemeClr val="accent3">
                    <a:lumMod val="50000"/>
                  </a:schemeClr>
                </a:solidFill>
                <a:latin typeface="Calibri"/>
                <a:cs typeface="Calibri"/>
              </a:rPr>
              <a:t>частный сектор</a:t>
            </a:r>
            <a:r>
              <a:rPr lang="en-GB" b="1" dirty="0" smtClean="0">
                <a:solidFill>
                  <a:schemeClr val="accent3">
                    <a:lumMod val="50000"/>
                  </a:schemeClr>
                </a:solidFill>
                <a:latin typeface="Calibri"/>
                <a:cs typeface="Calibri"/>
              </a:rPr>
              <a:t>’</a:t>
            </a:r>
            <a:endParaRPr lang="en-GB" b="1" dirty="0">
              <a:latin typeface="Calibri"/>
              <a:cs typeface="Calibri"/>
            </a:endParaRPr>
          </a:p>
        </p:txBody>
      </p:sp>
      <p:sp>
        <p:nvSpPr>
          <p:cNvPr id="4" name="Content Placeholder 3"/>
          <p:cNvSpPr>
            <a:spLocks noGrp="1"/>
          </p:cNvSpPr>
          <p:nvPr>
            <p:ph idx="1"/>
          </p:nvPr>
        </p:nvSpPr>
        <p:spPr/>
        <p:txBody>
          <a:bodyPr>
            <a:noAutofit/>
          </a:bodyPr>
          <a:lstStyle/>
          <a:p>
            <a:pPr lvl="1">
              <a:defRPr/>
            </a:pPr>
            <a:r>
              <a:rPr lang="ru-RU" sz="2200" b="1" dirty="0" smtClean="0">
                <a:solidFill>
                  <a:schemeClr val="tx2"/>
                </a:solidFill>
                <a:latin typeface="Calibri"/>
                <a:cs typeface="Calibri"/>
              </a:rPr>
              <a:t>Частный сектор</a:t>
            </a:r>
            <a:endParaRPr lang="en-GB" sz="2200" b="1" dirty="0">
              <a:solidFill>
                <a:schemeClr val="tx2"/>
              </a:solidFill>
              <a:latin typeface="Calibri"/>
              <a:cs typeface="Calibri"/>
            </a:endParaRPr>
          </a:p>
          <a:p>
            <a:pPr lvl="2" indent="-273050">
              <a:spcAft>
                <a:spcPts val="300"/>
              </a:spcAft>
              <a:buClr>
                <a:srgbClr val="9F0014"/>
              </a:buClr>
              <a:buFont typeface="Lucida Grande"/>
              <a:buChar char="•"/>
              <a:defRPr/>
            </a:pPr>
            <a:r>
              <a:rPr lang="ru-RU" sz="2000" dirty="0" smtClean="0">
                <a:latin typeface="Calibri"/>
                <a:cs typeface="Calibri"/>
              </a:rPr>
              <a:t>Сектор экономики, который не контролируется государством</a:t>
            </a:r>
            <a:r>
              <a:rPr lang="en-GB" sz="2000" dirty="0" smtClean="0">
                <a:latin typeface="Calibri"/>
                <a:cs typeface="Calibri"/>
              </a:rPr>
              <a:t>. </a:t>
            </a:r>
            <a:endParaRPr lang="en-GB" sz="2000" dirty="0">
              <a:latin typeface="Calibri"/>
              <a:cs typeface="Calibri"/>
            </a:endParaRPr>
          </a:p>
          <a:p>
            <a:pPr lvl="2" indent="-273050">
              <a:spcAft>
                <a:spcPts val="300"/>
              </a:spcAft>
              <a:buClr>
                <a:srgbClr val="9F0014"/>
              </a:buClr>
              <a:buFont typeface="Lucida Grande"/>
              <a:buChar char="•"/>
              <a:defRPr/>
            </a:pPr>
            <a:r>
              <a:rPr lang="ru-RU" sz="2000" dirty="0" smtClean="0">
                <a:latin typeface="Calibri"/>
                <a:cs typeface="Calibri"/>
              </a:rPr>
              <a:t>Он </a:t>
            </a:r>
            <a:r>
              <a:rPr lang="ru-RU" sz="2000" dirty="0">
                <a:latin typeface="Calibri"/>
                <a:cs typeface="Calibri"/>
              </a:rPr>
              <a:t>формируется широким кругом субъектов, таких как </a:t>
            </a:r>
            <a:r>
              <a:rPr lang="ru-RU" sz="2000" dirty="0" smtClean="0">
                <a:latin typeface="Calibri"/>
                <a:cs typeface="Calibri"/>
              </a:rPr>
              <a:t>малые, средние </a:t>
            </a:r>
            <a:r>
              <a:rPr lang="ru-RU" sz="2000" dirty="0">
                <a:latin typeface="Calibri"/>
                <a:cs typeface="Calibri"/>
              </a:rPr>
              <a:t>и </a:t>
            </a:r>
            <a:r>
              <a:rPr lang="ru-RU" sz="2000" dirty="0" smtClean="0">
                <a:latin typeface="Calibri"/>
                <a:cs typeface="Calibri"/>
              </a:rPr>
              <a:t>крупные частные компании, </a:t>
            </a:r>
            <a:r>
              <a:rPr lang="ru-RU" sz="2000" dirty="0">
                <a:latin typeface="Calibri"/>
                <a:cs typeface="Calibri"/>
              </a:rPr>
              <a:t>но также охватывает </a:t>
            </a:r>
            <a:r>
              <a:rPr lang="ru-RU" sz="2000" dirty="0" smtClean="0">
                <a:latin typeface="Calibri"/>
                <a:cs typeface="Calibri"/>
              </a:rPr>
              <a:t>индивидуальные лица.</a:t>
            </a:r>
            <a:endParaRPr lang="en-GB" sz="2000" dirty="0">
              <a:latin typeface="Calibri"/>
              <a:cs typeface="Calibri"/>
            </a:endParaRPr>
          </a:p>
          <a:p>
            <a:pPr lvl="2" indent="-273050">
              <a:spcAft>
                <a:spcPts val="300"/>
              </a:spcAft>
              <a:buClr>
                <a:srgbClr val="9F0014"/>
              </a:buClr>
              <a:buFont typeface="Lucida Grande"/>
              <a:buChar char="•"/>
              <a:defRPr/>
            </a:pPr>
            <a:r>
              <a:rPr lang="ru-RU" sz="2000" dirty="0" smtClean="0">
                <a:latin typeface="Calibri"/>
                <a:cs typeface="Calibri"/>
              </a:rPr>
              <a:t>Такие </a:t>
            </a:r>
            <a:r>
              <a:rPr lang="ru-RU" sz="2000" dirty="0">
                <a:latin typeface="Calibri"/>
                <a:cs typeface="Calibri"/>
              </a:rPr>
              <a:t>группы, как некоммерческие организации и фонды не входят в </a:t>
            </a:r>
            <a:r>
              <a:rPr lang="ru-RU" sz="2000" dirty="0" smtClean="0">
                <a:latin typeface="Calibri"/>
                <a:cs typeface="Calibri"/>
              </a:rPr>
              <a:t>частный сектор, </a:t>
            </a:r>
            <a:r>
              <a:rPr lang="ru-RU" sz="2000" dirty="0">
                <a:latin typeface="Calibri"/>
                <a:cs typeface="Calibri"/>
              </a:rPr>
              <a:t>здесь с целью </a:t>
            </a:r>
            <a:r>
              <a:rPr lang="ru-RU" sz="2000" dirty="0" smtClean="0">
                <a:latin typeface="Calibri"/>
                <a:cs typeface="Calibri"/>
              </a:rPr>
              <a:t>внесения ясности </a:t>
            </a:r>
            <a:r>
              <a:rPr lang="ru-RU" sz="2000" dirty="0">
                <a:latin typeface="Calibri"/>
                <a:cs typeface="Calibri"/>
              </a:rPr>
              <a:t>- они иногда также </a:t>
            </a:r>
            <a:r>
              <a:rPr lang="ru-RU" sz="2000" dirty="0" smtClean="0">
                <a:latin typeface="Calibri"/>
                <a:cs typeface="Calibri"/>
              </a:rPr>
              <a:t>называются третьим сектором.</a:t>
            </a:r>
            <a:endParaRPr lang="en-GB" sz="2000" dirty="0">
              <a:latin typeface="Calibri"/>
              <a:cs typeface="Calibri"/>
            </a:endParaRPr>
          </a:p>
          <a:p>
            <a:pPr lvl="2" indent="-273050">
              <a:spcAft>
                <a:spcPts val="300"/>
              </a:spcAft>
              <a:buClr>
                <a:srgbClr val="9F0014"/>
              </a:buClr>
              <a:buFont typeface="Lucida Grande"/>
              <a:buChar char="•"/>
              <a:defRPr/>
            </a:pPr>
            <a:r>
              <a:rPr lang="ru-RU" sz="2000" dirty="0" smtClean="0">
                <a:latin typeface="Calibri"/>
                <a:cs typeface="Calibri"/>
              </a:rPr>
              <a:t>В контексте Климатического Финансирования</a:t>
            </a:r>
            <a:r>
              <a:rPr lang="en-GB" sz="2000" dirty="0" smtClean="0">
                <a:latin typeface="Calibri"/>
                <a:cs typeface="Calibri"/>
              </a:rPr>
              <a:t>, </a:t>
            </a:r>
            <a:r>
              <a:rPr lang="ru-RU" sz="2000" dirty="0" smtClean="0">
                <a:latin typeface="Calibri"/>
                <a:cs typeface="Calibri"/>
              </a:rPr>
              <a:t>частный сектор может выступать как поставщик средств, разработчика проекта</a:t>
            </a:r>
            <a:r>
              <a:rPr lang="en-GB" sz="2000" dirty="0" smtClean="0">
                <a:latin typeface="Calibri"/>
                <a:cs typeface="Calibri"/>
              </a:rPr>
              <a:t>, </a:t>
            </a:r>
            <a:r>
              <a:rPr lang="ru-RU" sz="2000" dirty="0" smtClean="0">
                <a:latin typeface="Calibri"/>
                <a:cs typeface="Calibri"/>
              </a:rPr>
              <a:t>и посредника на рынке</a:t>
            </a:r>
            <a:r>
              <a:rPr lang="en-GB" sz="2000" dirty="0" smtClean="0">
                <a:latin typeface="Calibri"/>
                <a:cs typeface="Calibri"/>
              </a:rPr>
              <a:t>.</a:t>
            </a:r>
            <a:endParaRPr lang="en-GB" sz="2000" dirty="0">
              <a:latin typeface="Calibri"/>
              <a:cs typeface="Calibri"/>
            </a:endParaRPr>
          </a:p>
          <a:p>
            <a:pPr marL="727075" marR="0" lvl="1" indent="-273050" algn="l" defTabSz="521437" rtl="0" eaLnBrk="1" fontAlgn="auto" latinLnBrk="0" hangingPunct="1">
              <a:lnSpc>
                <a:spcPct val="100000"/>
              </a:lnSpc>
              <a:spcBef>
                <a:spcPts val="300"/>
              </a:spcBef>
              <a:spcAft>
                <a:spcPts val="300"/>
              </a:spcAft>
              <a:buClr>
                <a:srgbClr val="9F0014"/>
              </a:buClr>
              <a:buSzTx/>
              <a:buFont typeface="Lucida Grande"/>
              <a:buChar char="•"/>
              <a:tabLst/>
              <a:defRPr/>
            </a:pPr>
            <a:endParaRPr lang="en-GB" sz="2200" b="1" dirty="0">
              <a:solidFill>
                <a:schemeClr val="tx2"/>
              </a:solidFill>
              <a:latin typeface="Calibri"/>
              <a:cs typeface="Calibri"/>
            </a:endParaRPr>
          </a:p>
          <a:p>
            <a:pPr marL="727075" marR="0" lvl="1" indent="-273050" algn="l" defTabSz="521437" rtl="0" eaLnBrk="1" fontAlgn="auto" latinLnBrk="0" hangingPunct="1">
              <a:lnSpc>
                <a:spcPct val="100000"/>
              </a:lnSpc>
              <a:spcBef>
                <a:spcPts val="300"/>
              </a:spcBef>
              <a:spcAft>
                <a:spcPts val="300"/>
              </a:spcAft>
              <a:buClr>
                <a:srgbClr val="9F0014"/>
              </a:buClr>
              <a:buSzTx/>
              <a:buFont typeface="Lucida Grande"/>
              <a:buChar char="•"/>
              <a:tabLst/>
              <a:defRPr/>
            </a:pPr>
            <a:r>
              <a:rPr lang="ru-RU" sz="2200" b="1" kern="1200" dirty="0" smtClean="0">
                <a:solidFill>
                  <a:schemeClr val="tx2"/>
                </a:solidFill>
                <a:effectLst/>
                <a:latin typeface="Calibri"/>
                <a:ea typeface="+mn-ea"/>
                <a:cs typeface="Calibri"/>
              </a:rPr>
              <a:t>Вовлечение частного сектора</a:t>
            </a:r>
            <a:endParaRPr lang="en-GB" sz="2200" b="1" kern="1200" dirty="0" smtClean="0">
              <a:solidFill>
                <a:schemeClr val="tx2"/>
              </a:solidFill>
              <a:effectLst/>
              <a:latin typeface="Calibri"/>
              <a:ea typeface="+mn-ea"/>
              <a:cs typeface="Calibri"/>
            </a:endParaRPr>
          </a:p>
          <a:p>
            <a:pPr marL="1303592" marR="0" lvl="2" indent="-273050" algn="l" defTabSz="521437" rtl="0" eaLnBrk="1" fontAlgn="auto" latinLnBrk="0" hangingPunct="1">
              <a:lnSpc>
                <a:spcPct val="100000"/>
              </a:lnSpc>
              <a:spcBef>
                <a:spcPts val="300"/>
              </a:spcBef>
              <a:spcAft>
                <a:spcPts val="300"/>
              </a:spcAft>
              <a:buClr>
                <a:srgbClr val="9F0014"/>
              </a:buClr>
              <a:buSzTx/>
              <a:buFont typeface="Lucida Grande"/>
              <a:buChar char="•"/>
              <a:tabLst/>
              <a:defRPr/>
            </a:pPr>
            <a:r>
              <a:rPr lang="ru-RU" sz="2000" b="0" kern="1200" dirty="0" smtClean="0">
                <a:solidFill>
                  <a:srgbClr val="4B4B4B"/>
                </a:solidFill>
                <a:effectLst/>
                <a:latin typeface="Calibri"/>
                <a:cs typeface="Calibri"/>
              </a:rPr>
              <a:t>Привлечение частного сектора путем </a:t>
            </a:r>
            <a:r>
              <a:rPr lang="ru-RU" sz="2000" b="1" kern="1200" dirty="0" smtClean="0">
                <a:solidFill>
                  <a:srgbClr val="4B4B4B"/>
                </a:solidFill>
                <a:effectLst/>
                <a:latin typeface="Calibri"/>
                <a:cs typeface="Calibri"/>
              </a:rPr>
              <a:t>инвестирования</a:t>
            </a:r>
            <a:r>
              <a:rPr lang="ru-RU" sz="2000" b="0" kern="1200" dirty="0" smtClean="0">
                <a:solidFill>
                  <a:srgbClr val="4B4B4B"/>
                </a:solidFill>
                <a:effectLst/>
                <a:latin typeface="Calibri"/>
                <a:cs typeface="Calibri"/>
              </a:rPr>
              <a:t> в, </a:t>
            </a:r>
            <a:r>
              <a:rPr lang="ru-RU" sz="2000" b="1" kern="1200" dirty="0" smtClean="0">
                <a:solidFill>
                  <a:srgbClr val="4B4B4B"/>
                </a:solidFill>
                <a:effectLst/>
                <a:latin typeface="Calibri"/>
                <a:cs typeface="Calibri"/>
              </a:rPr>
              <a:t>реализации</a:t>
            </a:r>
            <a:r>
              <a:rPr lang="ru-RU" sz="2000" b="0" kern="1200" dirty="0" smtClean="0">
                <a:solidFill>
                  <a:srgbClr val="4B4B4B"/>
                </a:solidFill>
                <a:effectLst/>
                <a:latin typeface="Calibri"/>
                <a:cs typeface="Calibri"/>
              </a:rPr>
              <a:t> или  </a:t>
            </a:r>
            <a:r>
              <a:rPr lang="ru-RU" sz="2000" b="1" kern="1200" dirty="0" smtClean="0">
                <a:solidFill>
                  <a:srgbClr val="4B4B4B"/>
                </a:solidFill>
                <a:effectLst/>
                <a:latin typeface="Calibri"/>
                <a:cs typeface="Calibri"/>
              </a:rPr>
              <a:t>поддержания</a:t>
            </a:r>
            <a:r>
              <a:rPr lang="ru-RU" sz="2000" b="0" kern="1200" dirty="0" smtClean="0">
                <a:solidFill>
                  <a:srgbClr val="4B4B4B"/>
                </a:solidFill>
                <a:effectLst/>
                <a:latin typeface="Calibri"/>
                <a:cs typeface="Calibri"/>
              </a:rPr>
              <a:t> проекта</a:t>
            </a:r>
            <a:r>
              <a:rPr lang="en-GB" sz="2000" b="0" kern="1200" dirty="0" smtClean="0">
                <a:solidFill>
                  <a:srgbClr val="4B4B4B"/>
                </a:solidFill>
                <a:effectLst/>
                <a:latin typeface="Calibri"/>
                <a:cs typeface="Calibri"/>
              </a:rPr>
              <a:t>.</a:t>
            </a:r>
            <a:endParaRPr lang="en-GB" sz="2000" b="1" kern="1200" dirty="0" smtClean="0">
              <a:solidFill>
                <a:srgbClr val="4B4B4B"/>
              </a:solidFill>
              <a:effectLst/>
              <a:latin typeface="Calibri"/>
              <a:cs typeface="Calibri"/>
            </a:endParaRPr>
          </a:p>
          <a:p>
            <a:pPr lvl="1"/>
            <a:endParaRPr lang="en-GB" sz="2200" dirty="0" smtClean="0">
              <a:solidFill>
                <a:schemeClr val="tx1"/>
              </a:solidFill>
              <a:latin typeface="Calibri"/>
              <a:cs typeface="Calibri"/>
            </a:endParaRPr>
          </a:p>
          <a:p>
            <a:pPr lvl="1"/>
            <a:endParaRPr lang="en-GB" sz="2200" dirty="0" smtClean="0">
              <a:solidFill>
                <a:schemeClr val="tx1"/>
              </a:solidFill>
              <a:latin typeface="Calibri"/>
              <a:cs typeface="Calibri"/>
            </a:endParaRPr>
          </a:p>
        </p:txBody>
      </p:sp>
    </p:spTree>
    <p:extLst>
      <p:ext uri="{BB962C8B-B14F-4D97-AF65-F5344CB8AC3E}">
        <p14:creationId xmlns:p14="http://schemas.microsoft.com/office/powerpoint/2010/main" val="96710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534431" y="225416"/>
            <a:ext cx="8931301" cy="500337"/>
          </a:xfrm>
        </p:spPr>
        <p:txBody>
          <a:bodyPr/>
          <a:lstStyle/>
          <a:p>
            <a:r>
              <a:rPr lang="en-GB" b="1" dirty="0" smtClean="0">
                <a:solidFill>
                  <a:schemeClr val="accent3">
                    <a:lumMod val="50000"/>
                  </a:schemeClr>
                </a:solidFill>
                <a:latin typeface="Calibri"/>
                <a:cs typeface="Calibri"/>
              </a:rPr>
              <a:t>1. </a:t>
            </a:r>
            <a:r>
              <a:rPr lang="ru-RU" b="1" dirty="0" smtClean="0">
                <a:solidFill>
                  <a:schemeClr val="accent3">
                    <a:lumMod val="50000"/>
                  </a:schemeClr>
                </a:solidFill>
                <a:latin typeface="Calibri"/>
                <a:cs typeface="Calibri"/>
              </a:rPr>
              <a:t>Определения</a:t>
            </a:r>
            <a:r>
              <a:rPr lang="en-GB" b="1" dirty="0" smtClean="0">
                <a:solidFill>
                  <a:schemeClr val="accent3">
                    <a:lumMod val="50000"/>
                  </a:schemeClr>
                </a:solidFill>
                <a:latin typeface="Calibri"/>
                <a:cs typeface="Calibri"/>
              </a:rPr>
              <a:t> – </a:t>
            </a:r>
            <a:r>
              <a:rPr lang="ru-RU" b="1" dirty="0" smtClean="0">
                <a:solidFill>
                  <a:schemeClr val="accent3">
                    <a:lumMod val="50000"/>
                  </a:schemeClr>
                </a:solidFill>
                <a:latin typeface="Calibri"/>
                <a:cs typeface="Calibri"/>
              </a:rPr>
              <a:t>Классификация субъектов внутри частного сектора</a:t>
            </a:r>
            <a:endParaRPr lang="en-GB" b="1" dirty="0">
              <a:latin typeface="Calibri"/>
              <a:cs typeface="Calibri"/>
            </a:endParaRPr>
          </a:p>
        </p:txBody>
      </p:sp>
      <p:sp>
        <p:nvSpPr>
          <p:cNvPr id="4" name="Content Placeholder 3"/>
          <p:cNvSpPr>
            <a:spLocks noGrp="1"/>
          </p:cNvSpPr>
          <p:nvPr>
            <p:ph idx="1"/>
          </p:nvPr>
        </p:nvSpPr>
        <p:spPr/>
        <p:txBody>
          <a:bodyPr>
            <a:noAutofit/>
          </a:bodyPr>
          <a:lstStyle/>
          <a:p>
            <a:pPr lvl="1"/>
            <a:r>
              <a:rPr lang="ru-RU" sz="2200" b="1" dirty="0" smtClean="0">
                <a:solidFill>
                  <a:schemeClr val="tx2"/>
                </a:solidFill>
                <a:latin typeface="Calibri"/>
                <a:cs typeface="Calibri"/>
              </a:rPr>
              <a:t>По размеру</a:t>
            </a:r>
            <a:r>
              <a:rPr lang="en-GB" sz="2200" b="1" dirty="0" smtClean="0">
                <a:solidFill>
                  <a:schemeClr val="tx2"/>
                </a:solidFill>
                <a:latin typeface="Calibri"/>
                <a:cs typeface="Calibri"/>
              </a:rPr>
              <a:t>:</a:t>
            </a:r>
          </a:p>
          <a:p>
            <a:pPr lvl="2"/>
            <a:r>
              <a:rPr lang="ru-RU" sz="2000" dirty="0" err="1" smtClean="0">
                <a:solidFill>
                  <a:schemeClr val="tx1"/>
                </a:solidFill>
                <a:latin typeface="Calibri"/>
                <a:cs typeface="Calibri"/>
              </a:rPr>
              <a:t>Домхозяйства</a:t>
            </a:r>
            <a:endParaRPr lang="en-GB" sz="2000" dirty="0" smtClean="0">
              <a:solidFill>
                <a:schemeClr val="tx1"/>
              </a:solidFill>
              <a:latin typeface="Calibri"/>
              <a:cs typeface="Calibri"/>
            </a:endParaRPr>
          </a:p>
          <a:p>
            <a:pPr lvl="2"/>
            <a:r>
              <a:rPr lang="ru-RU" sz="2000" dirty="0" smtClean="0">
                <a:solidFill>
                  <a:schemeClr val="tx1"/>
                </a:solidFill>
                <a:latin typeface="Calibri"/>
                <a:cs typeface="Calibri"/>
              </a:rPr>
              <a:t>Малые и средние компании </a:t>
            </a:r>
            <a:r>
              <a:rPr lang="en-GB" sz="2000" dirty="0" smtClean="0">
                <a:solidFill>
                  <a:schemeClr val="tx1"/>
                </a:solidFill>
                <a:latin typeface="Calibri"/>
                <a:cs typeface="Calibri"/>
              </a:rPr>
              <a:t>(</a:t>
            </a:r>
            <a:r>
              <a:rPr lang="ru-RU" sz="2000" dirty="0" smtClean="0">
                <a:solidFill>
                  <a:schemeClr val="tx1"/>
                </a:solidFill>
                <a:latin typeface="Calibri"/>
                <a:cs typeface="Calibri"/>
              </a:rPr>
              <a:t>н</a:t>
            </a:r>
            <a:r>
              <a:rPr lang="en-GB" sz="2000" dirty="0" smtClean="0">
                <a:solidFill>
                  <a:schemeClr val="tx1"/>
                </a:solidFill>
                <a:latin typeface="Calibri"/>
                <a:cs typeface="Calibri"/>
              </a:rPr>
              <a:t>.</a:t>
            </a:r>
            <a:r>
              <a:rPr lang="ru-RU" sz="2000" dirty="0" smtClean="0">
                <a:solidFill>
                  <a:schemeClr val="tx1"/>
                </a:solidFill>
                <a:latin typeface="Calibri"/>
                <a:cs typeface="Calibri"/>
              </a:rPr>
              <a:t>п</a:t>
            </a:r>
            <a:r>
              <a:rPr lang="en-GB" sz="2000" dirty="0" smtClean="0">
                <a:solidFill>
                  <a:schemeClr val="tx1"/>
                </a:solidFill>
                <a:latin typeface="Calibri"/>
                <a:cs typeface="Calibri"/>
              </a:rPr>
              <a:t>. SMEs)</a:t>
            </a:r>
          </a:p>
          <a:p>
            <a:pPr lvl="2"/>
            <a:r>
              <a:rPr lang="ru-RU" sz="2000" dirty="0" smtClean="0">
                <a:solidFill>
                  <a:schemeClr val="tx1"/>
                </a:solidFill>
                <a:latin typeface="Calibri"/>
                <a:cs typeface="Calibri"/>
              </a:rPr>
              <a:t>Крупные компании</a:t>
            </a:r>
            <a:endParaRPr lang="en-GB" sz="2000" dirty="0" smtClean="0">
              <a:solidFill>
                <a:schemeClr val="tx1"/>
              </a:solidFill>
              <a:latin typeface="Calibri"/>
              <a:cs typeface="Calibri"/>
            </a:endParaRPr>
          </a:p>
          <a:p>
            <a:pPr lvl="2"/>
            <a:r>
              <a:rPr lang="ru-RU" sz="2000" dirty="0" smtClean="0">
                <a:solidFill>
                  <a:schemeClr val="tx1"/>
                </a:solidFill>
                <a:latin typeface="Calibri"/>
                <a:cs typeface="Calibri"/>
              </a:rPr>
              <a:t>Финансовый сектор</a:t>
            </a:r>
            <a:endParaRPr lang="en-GB" sz="2000" dirty="0" smtClean="0">
              <a:solidFill>
                <a:schemeClr val="tx1"/>
              </a:solidFill>
              <a:latin typeface="Calibri"/>
              <a:cs typeface="Calibri"/>
            </a:endParaRPr>
          </a:p>
          <a:p>
            <a:pPr lvl="3"/>
            <a:r>
              <a:rPr lang="ru-RU" sz="2000" dirty="0" smtClean="0">
                <a:solidFill>
                  <a:schemeClr val="tx1"/>
                </a:solidFill>
                <a:latin typeface="Calibri"/>
                <a:cs typeface="Calibri"/>
              </a:rPr>
              <a:t>Банки</a:t>
            </a:r>
            <a:r>
              <a:rPr lang="en-GB" sz="2000" dirty="0" smtClean="0">
                <a:solidFill>
                  <a:schemeClr val="tx1"/>
                </a:solidFill>
                <a:latin typeface="Calibri"/>
                <a:cs typeface="Calibri"/>
              </a:rPr>
              <a:t> (</a:t>
            </a:r>
            <a:r>
              <a:rPr lang="ru-RU" sz="2000" dirty="0" smtClean="0">
                <a:solidFill>
                  <a:schemeClr val="tx1"/>
                </a:solidFill>
                <a:latin typeface="Calibri"/>
                <a:cs typeface="Calibri"/>
              </a:rPr>
              <a:t>банки развития</a:t>
            </a:r>
            <a:r>
              <a:rPr lang="en-GB" sz="2000" dirty="0" smtClean="0">
                <a:solidFill>
                  <a:schemeClr val="tx1"/>
                </a:solidFill>
                <a:latin typeface="Calibri"/>
                <a:cs typeface="Calibri"/>
              </a:rPr>
              <a:t>, </a:t>
            </a:r>
            <a:r>
              <a:rPr lang="ru-RU" sz="2000" dirty="0" smtClean="0">
                <a:solidFill>
                  <a:schemeClr val="tx1"/>
                </a:solidFill>
                <a:latin typeface="Calibri"/>
                <a:cs typeface="Calibri"/>
              </a:rPr>
              <a:t>коммерческие банки</a:t>
            </a:r>
            <a:r>
              <a:rPr lang="en-GB" sz="2000" dirty="0" smtClean="0">
                <a:solidFill>
                  <a:schemeClr val="tx1"/>
                </a:solidFill>
                <a:latin typeface="Calibri"/>
                <a:cs typeface="Calibri"/>
              </a:rPr>
              <a:t>, </a:t>
            </a:r>
            <a:r>
              <a:rPr lang="ru-RU" sz="2000" dirty="0" smtClean="0">
                <a:solidFill>
                  <a:schemeClr val="tx1"/>
                </a:solidFill>
                <a:latin typeface="Calibri"/>
                <a:cs typeface="Calibri"/>
              </a:rPr>
              <a:t>кооперативы</a:t>
            </a:r>
            <a:r>
              <a:rPr lang="en-GB" sz="2000" dirty="0" smtClean="0">
                <a:solidFill>
                  <a:schemeClr val="tx1"/>
                </a:solidFill>
                <a:latin typeface="Calibri"/>
                <a:cs typeface="Calibri"/>
              </a:rPr>
              <a:t>)</a:t>
            </a:r>
          </a:p>
          <a:p>
            <a:pPr lvl="3"/>
            <a:r>
              <a:rPr lang="ru-RU" sz="2000" dirty="0" smtClean="0">
                <a:solidFill>
                  <a:schemeClr val="tx1"/>
                </a:solidFill>
                <a:latin typeface="Calibri"/>
                <a:cs typeface="Calibri"/>
              </a:rPr>
              <a:t>Страховые компании</a:t>
            </a:r>
            <a:endParaRPr lang="en-GB" sz="2000" dirty="0" smtClean="0">
              <a:solidFill>
                <a:schemeClr val="tx1"/>
              </a:solidFill>
              <a:latin typeface="Calibri"/>
              <a:cs typeface="Calibri"/>
            </a:endParaRPr>
          </a:p>
          <a:p>
            <a:pPr lvl="3"/>
            <a:r>
              <a:rPr lang="ru-RU" sz="2000" dirty="0" smtClean="0">
                <a:solidFill>
                  <a:schemeClr val="tx1"/>
                </a:solidFill>
                <a:latin typeface="Calibri"/>
                <a:cs typeface="Calibri"/>
              </a:rPr>
              <a:t>Инвесторы</a:t>
            </a:r>
            <a:r>
              <a:rPr lang="en-GB" sz="2000" dirty="0" smtClean="0">
                <a:solidFill>
                  <a:schemeClr val="tx1"/>
                </a:solidFill>
                <a:latin typeface="Calibri"/>
                <a:cs typeface="Calibri"/>
              </a:rPr>
              <a:t> &amp; </a:t>
            </a:r>
            <a:r>
              <a:rPr lang="ru-RU" sz="2000" dirty="0" smtClean="0">
                <a:solidFill>
                  <a:schemeClr val="tx1"/>
                </a:solidFill>
                <a:latin typeface="Calibri"/>
                <a:cs typeface="Calibri"/>
              </a:rPr>
              <a:t>фонды</a:t>
            </a:r>
            <a:endParaRPr lang="en-GB" sz="2000" dirty="0" smtClean="0">
              <a:solidFill>
                <a:schemeClr val="tx1"/>
              </a:solidFill>
              <a:latin typeface="Calibri"/>
              <a:cs typeface="Calibri"/>
            </a:endParaRPr>
          </a:p>
          <a:p>
            <a:pPr marL="1042874" lvl="2" indent="0">
              <a:buNone/>
            </a:pPr>
            <a:endParaRPr lang="en-GB" sz="2200" dirty="0" smtClean="0">
              <a:solidFill>
                <a:schemeClr val="tx1"/>
              </a:solidFill>
              <a:latin typeface="Calibri"/>
              <a:cs typeface="Calibri"/>
            </a:endParaRPr>
          </a:p>
          <a:p>
            <a:pPr lvl="1"/>
            <a:r>
              <a:rPr lang="ru-RU" sz="2200" b="1" dirty="0" smtClean="0">
                <a:solidFill>
                  <a:schemeClr val="accent6"/>
                </a:solidFill>
                <a:latin typeface="Calibri"/>
                <a:cs typeface="Calibri"/>
              </a:rPr>
              <a:t>По роли в цепочке добавленной стоимости климатических инвестиций</a:t>
            </a:r>
            <a:r>
              <a:rPr lang="en-GB" sz="2200" b="1" dirty="0" smtClean="0">
                <a:solidFill>
                  <a:schemeClr val="tx1"/>
                </a:solidFill>
                <a:latin typeface="Calibri"/>
                <a:cs typeface="Calibri"/>
              </a:rPr>
              <a:t>:</a:t>
            </a:r>
          </a:p>
          <a:p>
            <a:pPr lvl="2"/>
            <a:r>
              <a:rPr lang="ru-RU" sz="2000" dirty="0" smtClean="0">
                <a:solidFill>
                  <a:schemeClr val="tx1"/>
                </a:solidFill>
                <a:latin typeface="Calibri"/>
                <a:cs typeface="Calibri"/>
              </a:rPr>
              <a:t>Поставщик капитала </a:t>
            </a:r>
            <a:r>
              <a:rPr lang="en-GB" sz="2000" dirty="0" smtClean="0">
                <a:solidFill>
                  <a:schemeClr val="tx1"/>
                </a:solidFill>
                <a:latin typeface="Calibri"/>
                <a:cs typeface="Calibri"/>
              </a:rPr>
              <a:t>/ </a:t>
            </a:r>
            <a:r>
              <a:rPr lang="ru-RU" sz="2000" dirty="0" smtClean="0">
                <a:solidFill>
                  <a:schemeClr val="tx1"/>
                </a:solidFill>
                <a:latin typeface="Calibri"/>
                <a:cs typeface="Calibri"/>
              </a:rPr>
              <a:t>инвесторы</a:t>
            </a:r>
            <a:endParaRPr lang="en-GB" sz="2000" dirty="0" smtClean="0">
              <a:solidFill>
                <a:schemeClr val="tx1"/>
              </a:solidFill>
              <a:latin typeface="Calibri"/>
              <a:cs typeface="Calibri"/>
            </a:endParaRPr>
          </a:p>
          <a:p>
            <a:pPr lvl="2"/>
            <a:r>
              <a:rPr lang="ru-RU" sz="2000" dirty="0" smtClean="0">
                <a:solidFill>
                  <a:schemeClr val="tx1"/>
                </a:solidFill>
                <a:latin typeface="Calibri"/>
                <a:cs typeface="Calibri"/>
              </a:rPr>
              <a:t>Посредники на рынке </a:t>
            </a:r>
            <a:r>
              <a:rPr lang="en-GB" sz="2000" dirty="0" smtClean="0">
                <a:solidFill>
                  <a:schemeClr val="tx1"/>
                </a:solidFill>
                <a:latin typeface="Calibri"/>
                <a:cs typeface="Calibri"/>
              </a:rPr>
              <a:t>/ </a:t>
            </a:r>
            <a:r>
              <a:rPr lang="ru-RU" sz="2000" dirty="0" smtClean="0">
                <a:solidFill>
                  <a:schemeClr val="tx1"/>
                </a:solidFill>
                <a:latin typeface="Calibri"/>
                <a:cs typeface="Calibri"/>
              </a:rPr>
              <a:t>финансовые посредники</a:t>
            </a:r>
            <a:r>
              <a:rPr lang="en-GB" sz="2000" dirty="0" smtClean="0">
                <a:solidFill>
                  <a:schemeClr val="tx1"/>
                </a:solidFill>
                <a:latin typeface="Calibri"/>
                <a:cs typeface="Calibri"/>
              </a:rPr>
              <a:t> </a:t>
            </a:r>
          </a:p>
          <a:p>
            <a:pPr lvl="2"/>
            <a:r>
              <a:rPr lang="ru-RU" sz="2000" dirty="0" smtClean="0">
                <a:solidFill>
                  <a:schemeClr val="tx1"/>
                </a:solidFill>
                <a:latin typeface="Calibri"/>
                <a:cs typeface="Calibri"/>
              </a:rPr>
              <a:t>Разработчики проекта</a:t>
            </a:r>
            <a:r>
              <a:rPr lang="en-GB" sz="2000" dirty="0" smtClean="0">
                <a:solidFill>
                  <a:schemeClr val="tx1"/>
                </a:solidFill>
                <a:latin typeface="Calibri"/>
                <a:cs typeface="Calibri"/>
              </a:rPr>
              <a:t>/ </a:t>
            </a:r>
            <a:r>
              <a:rPr lang="ru-RU" sz="2000" dirty="0" smtClean="0">
                <a:solidFill>
                  <a:schemeClr val="tx1"/>
                </a:solidFill>
                <a:latin typeface="Calibri"/>
                <a:cs typeface="Calibri"/>
              </a:rPr>
              <a:t>исполнители</a:t>
            </a:r>
            <a:r>
              <a:rPr lang="en-GB" sz="2000" dirty="0" smtClean="0">
                <a:solidFill>
                  <a:schemeClr val="tx1"/>
                </a:solidFill>
                <a:latin typeface="Calibri"/>
                <a:cs typeface="Calibri"/>
              </a:rPr>
              <a:t> / </a:t>
            </a:r>
            <a:r>
              <a:rPr lang="ru-RU" sz="2000" dirty="0" smtClean="0">
                <a:solidFill>
                  <a:schemeClr val="tx1"/>
                </a:solidFill>
                <a:latin typeface="Calibri"/>
                <a:cs typeface="Calibri"/>
              </a:rPr>
              <a:t>операторы</a:t>
            </a:r>
            <a:endParaRPr lang="en-GB" sz="2000" dirty="0" smtClean="0">
              <a:solidFill>
                <a:schemeClr val="tx1"/>
              </a:solidFill>
              <a:latin typeface="Calibri"/>
              <a:cs typeface="Calibri"/>
            </a:endParaRPr>
          </a:p>
          <a:p>
            <a:pPr lvl="2"/>
            <a:r>
              <a:rPr lang="ru-RU" sz="2000" dirty="0" smtClean="0">
                <a:solidFill>
                  <a:schemeClr val="tx1"/>
                </a:solidFill>
                <a:latin typeface="Calibri"/>
                <a:cs typeface="Calibri"/>
              </a:rPr>
              <a:t>Объекты инвестирования</a:t>
            </a:r>
            <a:endParaRPr lang="en-GB" sz="2000" dirty="0" smtClean="0">
              <a:solidFill>
                <a:schemeClr val="tx1"/>
              </a:solidFill>
              <a:latin typeface="Calibri"/>
              <a:cs typeface="Calibri"/>
            </a:endParaRPr>
          </a:p>
          <a:p>
            <a:pPr lvl="1"/>
            <a:endParaRPr lang="en-GB" sz="2200" dirty="0" smtClean="0">
              <a:solidFill>
                <a:schemeClr val="tx1"/>
              </a:solidFill>
              <a:latin typeface="Calibri"/>
              <a:cs typeface="Calibri"/>
            </a:endParaRPr>
          </a:p>
        </p:txBody>
      </p:sp>
    </p:spTree>
    <p:extLst>
      <p:ext uri="{BB962C8B-B14F-4D97-AF65-F5344CB8AC3E}">
        <p14:creationId xmlns:p14="http://schemas.microsoft.com/office/powerpoint/2010/main" val="361634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adelphi_PPT_Master_EN">
  <a:themeElements>
    <a:clrScheme name="Benutzerdefiniert 9">
      <a:dk1>
        <a:srgbClr val="4B4B4B"/>
      </a:dk1>
      <a:lt1>
        <a:sysClr val="window" lastClr="FFFFFF"/>
      </a:lt1>
      <a:dk2>
        <a:srgbClr val="9F0014"/>
      </a:dk2>
      <a:lt2>
        <a:srgbClr val="FFFFFF"/>
      </a:lt2>
      <a:accent1>
        <a:srgbClr val="4B4B4B"/>
      </a:accent1>
      <a:accent2>
        <a:srgbClr val="9F0014"/>
      </a:accent2>
      <a:accent3>
        <a:srgbClr val="ACACAC"/>
      </a:accent3>
      <a:accent4>
        <a:srgbClr val="646464"/>
      </a:accent4>
      <a:accent5>
        <a:srgbClr val="828282"/>
      </a:accent5>
      <a:accent6>
        <a:srgbClr val="9F0014"/>
      </a:accent6>
      <a:hlink>
        <a:srgbClr val="9F0014"/>
      </a:hlink>
      <a:folHlink>
        <a:srgbClr val="9F00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0014"/>
        </a:solidFill>
        <a:ln>
          <a:noFill/>
        </a:ln>
        <a:effectLst/>
      </a:spPr>
      <a:bodyPr lIns="216000" tIns="234000" rIns="216000" bIns="234000" rtlCol="0" anchor="ctr"/>
      <a:lstStyle>
        <a:defPPr algn="ctr">
          <a:defRPr sz="2200">
            <a:latin typeface="DINOT-Bold"/>
            <a:cs typeface="DINOT-Bold"/>
          </a:defRPr>
        </a:defPPr>
      </a:lstStyle>
      <a:style>
        <a:lnRef idx="1">
          <a:schemeClr val="accent1"/>
        </a:lnRef>
        <a:fillRef idx="3">
          <a:schemeClr val="accent1"/>
        </a:fillRef>
        <a:effectRef idx="2">
          <a:schemeClr val="accent1"/>
        </a:effectRef>
        <a:fontRef idx="minor">
          <a:schemeClr val="lt1"/>
        </a:fontRef>
      </a:style>
    </a:spDef>
    <a:lnDef>
      <a:spPr>
        <a:ln w="50800" cap="rnd">
          <a:prstDash val="sysDot"/>
          <a:tailEnd type="triangle" w="lg"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adelphi_PPT_Master_EN</Template>
  <TotalTime>774</TotalTime>
  <Words>8763</Words>
  <Application>Microsoft Office PowerPoint</Application>
  <PresentationFormat>Vlastní</PresentationFormat>
  <Paragraphs>670</Paragraphs>
  <Slides>33</Slides>
  <Notes>24</Notes>
  <HiddenSlides>7</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33</vt:i4>
      </vt:variant>
    </vt:vector>
  </HeadingPairs>
  <TitlesOfParts>
    <vt:vector size="42" baseType="lpstr">
      <vt:lpstr>Times New Roman</vt:lpstr>
      <vt:lpstr>DINOT-Medium</vt:lpstr>
      <vt:lpstr>DINOT-Bold</vt:lpstr>
      <vt:lpstr>Wingdings</vt:lpstr>
      <vt:lpstr>Arial</vt:lpstr>
      <vt:lpstr>DINOT</vt:lpstr>
      <vt:lpstr>Lucida Grande</vt:lpstr>
      <vt:lpstr>Calibri</vt:lpstr>
      <vt:lpstr>adelphi_PPT_Master_EN</vt:lpstr>
      <vt:lpstr>Prezentace aplikace PowerPoint</vt:lpstr>
      <vt:lpstr>Где участие частного сектора имеет значение?</vt:lpstr>
      <vt:lpstr>Оттиск</vt:lpstr>
      <vt:lpstr>Правила пользования</vt:lpstr>
      <vt:lpstr>Цель сессии</vt:lpstr>
      <vt:lpstr>Содержание</vt:lpstr>
      <vt:lpstr> Общая картина вовлечения частного сектора в климатическое финансирование</vt:lpstr>
      <vt:lpstr>1. Определение ‘частный сектор’</vt:lpstr>
      <vt:lpstr>1. Определения – Классификация субъектов внутри частного сектора</vt:lpstr>
      <vt:lpstr>2. Перспектива государственного сектора: Зачем вовлекать частный сектор?</vt:lpstr>
      <vt:lpstr>3. Перспектива частного сектора: Зачем вовлекать частный сектор??</vt:lpstr>
      <vt:lpstr>3. Перспектива частного сектора: Ожидания различных субъектов</vt:lpstr>
      <vt:lpstr>3. Кратко</vt:lpstr>
      <vt:lpstr>4. Помощь в привлечении частного сектора</vt:lpstr>
      <vt:lpstr>4. Роль государственной политики</vt:lpstr>
      <vt:lpstr>4. Примеры инструментов, доступных государственному сектору для привлечения частного сектора </vt:lpstr>
      <vt:lpstr>4. Пример – Энергоэффективность</vt:lpstr>
      <vt:lpstr>4. Пример – Энергоэффективность (прод.)</vt:lpstr>
      <vt:lpstr>4. Пример – Энергоэффективность в Таиланде</vt:lpstr>
      <vt:lpstr>4. Пример – Возобновляемая энергия: сетевая солнечная и ветровая</vt:lpstr>
      <vt:lpstr>4. Пример – Возобновляемая энергия: сетевая солнечная и ветровая (прод.)</vt:lpstr>
      <vt:lpstr>4. Пример – Возобновляемая энергия Туниса</vt:lpstr>
      <vt:lpstr>4. Пример – Адаптация</vt:lpstr>
      <vt:lpstr>4. Пример – Адаптация</vt:lpstr>
      <vt:lpstr>Ключевые вопросы</vt:lpstr>
      <vt:lpstr>Вовлечение Частного Сектора - размышления</vt:lpstr>
      <vt:lpstr>Вовлечение частного сектора</vt:lpstr>
      <vt:lpstr>Back-up slides</vt:lpstr>
      <vt:lpstr>4. Пример – Возобновляемая энергия: сетевая солнечная и ветровая</vt:lpstr>
      <vt:lpstr>4. Пример – Возобновляемая энергия: сетевая солнечная и ветровая (прод.)</vt:lpstr>
      <vt:lpstr>4. Пример – Возобновляемая энергия Туниса</vt:lpstr>
      <vt:lpstr>4. Пример – Адаптация</vt:lpstr>
      <vt:lpstr>4. Пример – Адаптация</vt:lpstr>
    </vt:vector>
  </TitlesOfParts>
  <Company>adelphi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Lukas Schmid - adelphi</dc:creator>
  <cp:lastModifiedBy>PC</cp:lastModifiedBy>
  <cp:revision>416</cp:revision>
  <cp:lastPrinted>2010-10-19T13:53:12Z</cp:lastPrinted>
  <dcterms:created xsi:type="dcterms:W3CDTF">2013-04-03T08:51:33Z</dcterms:created>
  <dcterms:modified xsi:type="dcterms:W3CDTF">2016-04-19T13:12:17Z</dcterms:modified>
</cp:coreProperties>
</file>