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9" r:id="rId3"/>
    <p:sldId id="258" r:id="rId4"/>
    <p:sldId id="260" r:id="rId5"/>
    <p:sldId id="261" r:id="rId6"/>
    <p:sldId id="262" r:id="rId7"/>
    <p:sldId id="263" r:id="rId8"/>
    <p:sldId id="264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80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A1D92A4A-D44B-42DB-8CD8-23B5C7E18087}">
          <p14:sldIdLst>
            <p14:sldId id="279"/>
            <p14:sldId id="258"/>
            <p14:sldId id="260"/>
            <p14:sldId id="261"/>
            <p14:sldId id="262"/>
            <p14:sldId id="263"/>
            <p14:sldId id="264"/>
            <p14:sldId id="271"/>
            <p14:sldId id="272"/>
            <p14:sldId id="273"/>
            <p14:sldId id="274"/>
            <p14:sldId id="275"/>
            <p14:sldId id="276"/>
            <p14:sldId id="277"/>
            <p14:sldId id="28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91701-62CE-4F0B-A1A7-BB5B8CE6A270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2D3E-4943-4AA9-B32B-2A7AAF12F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645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91701-62CE-4F0B-A1A7-BB5B8CE6A270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2D3E-4943-4AA9-B32B-2A7AAF12F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93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91701-62CE-4F0B-A1A7-BB5B8CE6A270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2D3E-4943-4AA9-B32B-2A7AAF12F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58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88170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14957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3613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85425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50818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09818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46639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202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91701-62CE-4F0B-A1A7-BB5B8CE6A270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2D3E-4943-4AA9-B32B-2A7AAF12F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5131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81607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52930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688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91701-62CE-4F0B-A1A7-BB5B8CE6A270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2D3E-4943-4AA9-B32B-2A7AAF12F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509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91701-62CE-4F0B-A1A7-BB5B8CE6A270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2D3E-4943-4AA9-B32B-2A7AAF12F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446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91701-62CE-4F0B-A1A7-BB5B8CE6A270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2D3E-4943-4AA9-B32B-2A7AAF12F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808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91701-62CE-4F0B-A1A7-BB5B8CE6A270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2D3E-4943-4AA9-B32B-2A7AAF12F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776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91701-62CE-4F0B-A1A7-BB5B8CE6A270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2D3E-4943-4AA9-B32B-2A7AAF12F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199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91701-62CE-4F0B-A1A7-BB5B8CE6A270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2D3E-4943-4AA9-B32B-2A7AAF12F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074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91701-62CE-4F0B-A1A7-BB5B8CE6A270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2D3E-4943-4AA9-B32B-2A7AAF12F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221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91701-62CE-4F0B-A1A7-BB5B8CE6A270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C2D3E-4943-4AA9-B32B-2A7AAF12F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109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6717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emf"/><Relationship Id="rId18" Type="http://schemas.openxmlformats.org/officeDocument/2006/relationships/image" Target="../media/image19.emf"/><Relationship Id="rId26" Type="http://schemas.openxmlformats.org/officeDocument/2006/relationships/image" Target="../media/image27.emf"/><Relationship Id="rId39" Type="http://schemas.openxmlformats.org/officeDocument/2006/relationships/image" Target="../media/image40.emf"/><Relationship Id="rId21" Type="http://schemas.openxmlformats.org/officeDocument/2006/relationships/image" Target="../media/image22.emf"/><Relationship Id="rId34" Type="http://schemas.openxmlformats.org/officeDocument/2006/relationships/image" Target="../media/image35.emf"/><Relationship Id="rId42" Type="http://schemas.openxmlformats.org/officeDocument/2006/relationships/image" Target="../media/image43.emf"/><Relationship Id="rId47" Type="http://schemas.openxmlformats.org/officeDocument/2006/relationships/image" Target="../media/image48.emf"/><Relationship Id="rId50" Type="http://schemas.openxmlformats.org/officeDocument/2006/relationships/image" Target="../media/image51.emf"/><Relationship Id="rId55" Type="http://schemas.openxmlformats.org/officeDocument/2006/relationships/image" Target="../media/image56.emf"/><Relationship Id="rId63" Type="http://schemas.openxmlformats.org/officeDocument/2006/relationships/image" Target="../media/image64.emf"/><Relationship Id="rId68" Type="http://schemas.openxmlformats.org/officeDocument/2006/relationships/image" Target="../media/image69.emf"/><Relationship Id="rId76" Type="http://schemas.openxmlformats.org/officeDocument/2006/relationships/image" Target="../media/image77.emf"/><Relationship Id="rId84" Type="http://schemas.openxmlformats.org/officeDocument/2006/relationships/image" Target="../media/image85.emf"/><Relationship Id="rId7" Type="http://schemas.openxmlformats.org/officeDocument/2006/relationships/image" Target="../media/image8.emf"/><Relationship Id="rId71" Type="http://schemas.openxmlformats.org/officeDocument/2006/relationships/image" Target="../media/image72.emf"/><Relationship Id="rId2" Type="http://schemas.openxmlformats.org/officeDocument/2006/relationships/image" Target="../media/image3.emf"/><Relationship Id="rId16" Type="http://schemas.openxmlformats.org/officeDocument/2006/relationships/image" Target="../media/image17.emf"/><Relationship Id="rId29" Type="http://schemas.openxmlformats.org/officeDocument/2006/relationships/image" Target="../media/image30.emf"/><Relationship Id="rId11" Type="http://schemas.openxmlformats.org/officeDocument/2006/relationships/image" Target="../media/image12.emf"/><Relationship Id="rId24" Type="http://schemas.openxmlformats.org/officeDocument/2006/relationships/image" Target="../media/image25.emf"/><Relationship Id="rId32" Type="http://schemas.openxmlformats.org/officeDocument/2006/relationships/image" Target="../media/image33.emf"/><Relationship Id="rId37" Type="http://schemas.openxmlformats.org/officeDocument/2006/relationships/image" Target="../media/image38.emf"/><Relationship Id="rId40" Type="http://schemas.openxmlformats.org/officeDocument/2006/relationships/image" Target="../media/image41.emf"/><Relationship Id="rId45" Type="http://schemas.openxmlformats.org/officeDocument/2006/relationships/image" Target="../media/image46.emf"/><Relationship Id="rId53" Type="http://schemas.openxmlformats.org/officeDocument/2006/relationships/image" Target="../media/image54.emf"/><Relationship Id="rId58" Type="http://schemas.openxmlformats.org/officeDocument/2006/relationships/image" Target="../media/image59.emf"/><Relationship Id="rId66" Type="http://schemas.openxmlformats.org/officeDocument/2006/relationships/image" Target="../media/image67.emf"/><Relationship Id="rId74" Type="http://schemas.openxmlformats.org/officeDocument/2006/relationships/image" Target="../media/image75.emf"/><Relationship Id="rId79" Type="http://schemas.openxmlformats.org/officeDocument/2006/relationships/image" Target="../media/image80.emf"/><Relationship Id="rId5" Type="http://schemas.openxmlformats.org/officeDocument/2006/relationships/image" Target="../media/image6.emf"/><Relationship Id="rId61" Type="http://schemas.openxmlformats.org/officeDocument/2006/relationships/image" Target="../media/image62.emf"/><Relationship Id="rId82" Type="http://schemas.openxmlformats.org/officeDocument/2006/relationships/image" Target="../media/image83.emf"/><Relationship Id="rId19" Type="http://schemas.openxmlformats.org/officeDocument/2006/relationships/image" Target="../media/image20.emf"/><Relationship Id="rId4" Type="http://schemas.openxmlformats.org/officeDocument/2006/relationships/image" Target="../media/image5.emf"/><Relationship Id="rId9" Type="http://schemas.openxmlformats.org/officeDocument/2006/relationships/image" Target="../media/image10.emf"/><Relationship Id="rId14" Type="http://schemas.openxmlformats.org/officeDocument/2006/relationships/image" Target="../media/image15.emf"/><Relationship Id="rId22" Type="http://schemas.openxmlformats.org/officeDocument/2006/relationships/image" Target="../media/image23.emf"/><Relationship Id="rId27" Type="http://schemas.openxmlformats.org/officeDocument/2006/relationships/image" Target="../media/image28.emf"/><Relationship Id="rId30" Type="http://schemas.openxmlformats.org/officeDocument/2006/relationships/image" Target="../media/image31.emf"/><Relationship Id="rId35" Type="http://schemas.openxmlformats.org/officeDocument/2006/relationships/image" Target="../media/image36.emf"/><Relationship Id="rId43" Type="http://schemas.openxmlformats.org/officeDocument/2006/relationships/image" Target="../media/image44.emf"/><Relationship Id="rId48" Type="http://schemas.openxmlformats.org/officeDocument/2006/relationships/image" Target="../media/image49.emf"/><Relationship Id="rId56" Type="http://schemas.openxmlformats.org/officeDocument/2006/relationships/image" Target="../media/image57.emf"/><Relationship Id="rId64" Type="http://schemas.openxmlformats.org/officeDocument/2006/relationships/image" Target="../media/image65.emf"/><Relationship Id="rId69" Type="http://schemas.openxmlformats.org/officeDocument/2006/relationships/image" Target="../media/image70.emf"/><Relationship Id="rId77" Type="http://schemas.openxmlformats.org/officeDocument/2006/relationships/image" Target="../media/image78.emf"/><Relationship Id="rId8" Type="http://schemas.openxmlformats.org/officeDocument/2006/relationships/image" Target="../media/image9.emf"/><Relationship Id="rId51" Type="http://schemas.openxmlformats.org/officeDocument/2006/relationships/image" Target="../media/image52.emf"/><Relationship Id="rId72" Type="http://schemas.openxmlformats.org/officeDocument/2006/relationships/image" Target="../media/image73.png"/><Relationship Id="rId80" Type="http://schemas.openxmlformats.org/officeDocument/2006/relationships/image" Target="../media/image81.emf"/><Relationship Id="rId85" Type="http://schemas.openxmlformats.org/officeDocument/2006/relationships/image" Target="../media/image86.emf"/><Relationship Id="rId3" Type="http://schemas.openxmlformats.org/officeDocument/2006/relationships/image" Target="../media/image4.emf"/><Relationship Id="rId12" Type="http://schemas.openxmlformats.org/officeDocument/2006/relationships/image" Target="../media/image13.emf"/><Relationship Id="rId17" Type="http://schemas.openxmlformats.org/officeDocument/2006/relationships/image" Target="../media/image18.emf"/><Relationship Id="rId25" Type="http://schemas.openxmlformats.org/officeDocument/2006/relationships/image" Target="../media/image26.emf"/><Relationship Id="rId33" Type="http://schemas.openxmlformats.org/officeDocument/2006/relationships/image" Target="../media/image34.png"/><Relationship Id="rId38" Type="http://schemas.openxmlformats.org/officeDocument/2006/relationships/image" Target="../media/image39.emf"/><Relationship Id="rId46" Type="http://schemas.openxmlformats.org/officeDocument/2006/relationships/image" Target="../media/image47.emf"/><Relationship Id="rId59" Type="http://schemas.openxmlformats.org/officeDocument/2006/relationships/image" Target="../media/image60.emf"/><Relationship Id="rId67" Type="http://schemas.openxmlformats.org/officeDocument/2006/relationships/image" Target="../media/image68.png"/><Relationship Id="rId20" Type="http://schemas.openxmlformats.org/officeDocument/2006/relationships/image" Target="../media/image21.emf"/><Relationship Id="rId41" Type="http://schemas.openxmlformats.org/officeDocument/2006/relationships/image" Target="../media/image42.png"/><Relationship Id="rId54" Type="http://schemas.openxmlformats.org/officeDocument/2006/relationships/image" Target="../media/image55.emf"/><Relationship Id="rId62" Type="http://schemas.openxmlformats.org/officeDocument/2006/relationships/image" Target="../media/image63.png"/><Relationship Id="rId70" Type="http://schemas.openxmlformats.org/officeDocument/2006/relationships/image" Target="../media/image71.emf"/><Relationship Id="rId75" Type="http://schemas.openxmlformats.org/officeDocument/2006/relationships/image" Target="../media/image76.emf"/><Relationship Id="rId83" Type="http://schemas.openxmlformats.org/officeDocument/2006/relationships/image" Target="../media/image8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15" Type="http://schemas.openxmlformats.org/officeDocument/2006/relationships/image" Target="../media/image16.emf"/><Relationship Id="rId23" Type="http://schemas.openxmlformats.org/officeDocument/2006/relationships/image" Target="../media/image24.emf"/><Relationship Id="rId28" Type="http://schemas.openxmlformats.org/officeDocument/2006/relationships/image" Target="../media/image29.png"/><Relationship Id="rId36" Type="http://schemas.openxmlformats.org/officeDocument/2006/relationships/image" Target="../media/image37.png"/><Relationship Id="rId49" Type="http://schemas.openxmlformats.org/officeDocument/2006/relationships/image" Target="../media/image50.emf"/><Relationship Id="rId57" Type="http://schemas.openxmlformats.org/officeDocument/2006/relationships/image" Target="../media/image58.png"/><Relationship Id="rId10" Type="http://schemas.openxmlformats.org/officeDocument/2006/relationships/image" Target="../media/image11.emf"/><Relationship Id="rId31" Type="http://schemas.openxmlformats.org/officeDocument/2006/relationships/image" Target="../media/image32.emf"/><Relationship Id="rId44" Type="http://schemas.openxmlformats.org/officeDocument/2006/relationships/image" Target="../media/image45.png"/><Relationship Id="rId52" Type="http://schemas.openxmlformats.org/officeDocument/2006/relationships/image" Target="../media/image53.emf"/><Relationship Id="rId60" Type="http://schemas.openxmlformats.org/officeDocument/2006/relationships/image" Target="../media/image61.emf"/><Relationship Id="rId65" Type="http://schemas.openxmlformats.org/officeDocument/2006/relationships/image" Target="../media/image66.emf"/><Relationship Id="rId73" Type="http://schemas.openxmlformats.org/officeDocument/2006/relationships/image" Target="../media/image74.emf"/><Relationship Id="rId78" Type="http://schemas.openxmlformats.org/officeDocument/2006/relationships/image" Target="../media/image79.emf"/><Relationship Id="rId81" Type="http://schemas.openxmlformats.org/officeDocument/2006/relationships/image" Target="../media/image82.png"/><Relationship Id="rId86" Type="http://schemas.openxmlformats.org/officeDocument/2006/relationships/image" Target="../media/image8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 idx="4294967295"/>
          </p:nvPr>
        </p:nvSpPr>
        <p:spPr>
          <a:xfrm>
            <a:off x="660400" y="152401"/>
            <a:ext cx="7988300" cy="3441700"/>
          </a:xfrm>
        </p:spPr>
        <p:txBody>
          <a:bodyPr/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Опыт НУО Таджикистана </a:t>
            </a:r>
            <a:r>
              <a:rPr lang="cs-CZ" sz="3200" b="1" dirty="0" smtClean="0"/>
              <a:t> (</a:t>
            </a:r>
            <a:r>
              <a:rPr lang="ru-RU" sz="3200" b="1" dirty="0" smtClean="0"/>
              <a:t>к</a:t>
            </a:r>
            <a:r>
              <a:rPr lang="cs-CZ" sz="3200" b="1" dirty="0" smtClean="0"/>
              <a:t>оординация и</a:t>
            </a:r>
            <a:r>
              <a:rPr lang="ru-RU" sz="3200" b="1" dirty="0" smtClean="0"/>
              <a:t> процедура “отсутствия возражений” – </a:t>
            </a:r>
            <a:r>
              <a:rPr lang="cs-CZ" sz="3200" b="1" dirty="0" smtClean="0"/>
              <a:t>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cs-CZ" sz="3200" b="1" dirty="0" smtClean="0"/>
              <a:t>„no objection procedure“ </a:t>
            </a:r>
            <a:r>
              <a:rPr lang="en-US" sz="3200" b="1" dirty="0" smtClean="0"/>
              <a:t>)</a:t>
            </a:r>
            <a:r>
              <a:rPr lang="cs-CZ" sz="3200" b="1" dirty="0" smtClean="0"/>
              <a:t> </a:t>
            </a:r>
            <a:r>
              <a:rPr lang="ru-RU" sz="3200" b="1" dirty="0" smtClean="0"/>
              <a:t>в ЗКФ</a:t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 </a:t>
            </a:r>
            <a:endParaRPr lang="en-US" altLang="en-US" sz="3200" dirty="0">
              <a:solidFill>
                <a:srgbClr val="FFFF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3600" y="2763104"/>
            <a:ext cx="39751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2400" b="1" dirty="0"/>
              <a:t>Анвар Хомидов,</a:t>
            </a:r>
            <a:r>
              <a:rPr lang="ru-RU" sz="2400" b="1" dirty="0"/>
              <a:t> 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ru-RU" sz="2400" b="1" dirty="0"/>
              <a:t>Республики Таджикистан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7402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/>
              <a:t>Ответственность Правительства:</a:t>
            </a:r>
            <a:br>
              <a:rPr lang="ru-RU" sz="4000" b="1" dirty="0" smtClean="0"/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Координация на высоком уровне проектов ЗКФ;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Гарантия соответствия деятельности ЗКФ с </a:t>
            </a:r>
            <a:r>
              <a:rPr lang="tg-Cyrl-TJ" dirty="0" smtClean="0"/>
              <a:t>нақионал</a:t>
            </a:r>
            <a:r>
              <a:rPr lang="ru-RU" dirty="0" smtClean="0"/>
              <a:t>ь</a:t>
            </a:r>
            <a:r>
              <a:rPr lang="tg-Cyrl-TJ" dirty="0" smtClean="0"/>
              <a:t>ни</a:t>
            </a:r>
            <a:r>
              <a:rPr lang="ru-RU" dirty="0" smtClean="0"/>
              <a:t>ми приоритетами и стратегиями;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Поддержка решений “отсутствия возражений”, рекомендованных НУО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049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>
                <a:solidFill>
                  <a:prstClr val="black"/>
                </a:solidFill>
              </a:rPr>
              <a:t>Национальный уполномоченный орган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98600"/>
            <a:ext cx="10515600" cy="467836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Выступает в качестве координационного центра для коммуникации с Фондом;</a:t>
            </a:r>
          </a:p>
          <a:p>
            <a:pPr lvl="0"/>
            <a:r>
              <a:rPr lang="ru-RU" dirty="0" smtClean="0"/>
              <a:t>Обеспечивает широкий стратегический надзор над деятельностью Фонда в стране;</a:t>
            </a:r>
          </a:p>
          <a:p>
            <a:pPr lvl="0"/>
            <a:r>
              <a:rPr lang="ru-RU" dirty="0" smtClean="0"/>
              <a:t>Собирает соответствующих заинтересованных сторон государственного, частного сектора и гражданского общества, чтобы определить приоритетные сектора для финансирования Фондом;</a:t>
            </a:r>
          </a:p>
          <a:p>
            <a:pPr lvl="0"/>
            <a:r>
              <a:rPr lang="ru-RU" dirty="0" smtClean="0"/>
              <a:t>Применяет процедуру “</a:t>
            </a:r>
            <a:r>
              <a:rPr lang="az-Cyrl-AZ" dirty="0" smtClean="0"/>
              <a:t>отсутствия возражений”</a:t>
            </a:r>
            <a:r>
              <a:rPr lang="ru-RU" dirty="0" smtClean="0"/>
              <a:t> по предложениям по финансированию;</a:t>
            </a:r>
          </a:p>
          <a:p>
            <a:pPr lvl="0"/>
            <a:r>
              <a:rPr lang="ru-RU" dirty="0" smtClean="0"/>
              <a:t>Номинирует/реализует процедуру “</a:t>
            </a:r>
            <a:r>
              <a:rPr lang="az-Cyrl-AZ" dirty="0" smtClean="0"/>
              <a:t>отсутствия возражений</a:t>
            </a:r>
            <a:r>
              <a:rPr lang="ru-RU" dirty="0" smtClean="0"/>
              <a:t>” для субъектов “прямого доступа” </a:t>
            </a:r>
            <a:r>
              <a:rPr lang="az-Cyrl-AZ" dirty="0" smtClean="0"/>
              <a:t>к Фонду; </a:t>
            </a:r>
            <a:endParaRPr lang="ru-RU" dirty="0" smtClean="0"/>
          </a:p>
          <a:p>
            <a:pPr lvl="0"/>
            <a:r>
              <a:rPr lang="ru-RU" dirty="0" smtClean="0"/>
              <a:t>Мониторинг и предоставление комментариев и оценки по деятельности Фонда.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949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>
                <a:solidFill>
                  <a:prstClr val="black"/>
                </a:solidFill>
              </a:rPr>
              <a:t>Техническая экспертная группа: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544"/>
              </a:spcBef>
            </a:pPr>
            <a:r>
              <a:rPr lang="ru-RU" dirty="0">
                <a:solidFill>
                  <a:prstClr val="black"/>
                </a:solidFill>
              </a:rPr>
              <a:t>Обзор концептуальных заметок (выборочное) и проектных предложений в соответствии с разработанным руководством и предоставление рекомендаций НУО;</a:t>
            </a:r>
          </a:p>
          <a:p>
            <a:pPr lvl="0">
              <a:spcBef>
                <a:spcPts val="544"/>
              </a:spcBef>
            </a:pPr>
            <a:endParaRPr lang="ru-RU" dirty="0">
              <a:solidFill>
                <a:prstClr val="black"/>
              </a:solidFill>
            </a:endParaRPr>
          </a:p>
          <a:p>
            <a:pPr lvl="0">
              <a:spcBef>
                <a:spcPts val="544"/>
              </a:spcBef>
            </a:pPr>
            <a:r>
              <a:rPr lang="ru-RU" dirty="0">
                <a:solidFill>
                  <a:prstClr val="black"/>
                </a:solidFill>
              </a:rPr>
              <a:t>Оценка кандидатов для аккредитации «прямого доступа» и предоставление рекомендации НУО;</a:t>
            </a:r>
          </a:p>
          <a:p>
            <a:pPr lvl="0">
              <a:spcBef>
                <a:spcPts val="544"/>
              </a:spcBef>
            </a:pPr>
            <a:endParaRPr lang="ru-RU" dirty="0">
              <a:solidFill>
                <a:prstClr val="black"/>
              </a:solidFill>
            </a:endParaRPr>
          </a:p>
          <a:p>
            <a:pPr lvl="0">
              <a:spcBef>
                <a:spcPts val="544"/>
              </a:spcBef>
            </a:pPr>
            <a:r>
              <a:rPr lang="ru-RU" dirty="0">
                <a:solidFill>
                  <a:prstClr val="black"/>
                </a:solidFill>
              </a:rPr>
              <a:t>Отслеживание деятельности Фонда в Таджикистане и при необходимости обеспечение дополнительной помощи НУО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29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solidFill>
                  <a:prstClr val="black"/>
                </a:solidFill>
              </a:rPr>
              <a:t>Дополнительные технические эксперты: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544"/>
              </a:spcBef>
            </a:pPr>
            <a:r>
              <a:rPr lang="ru-RU" dirty="0">
                <a:solidFill>
                  <a:prstClr val="black"/>
                </a:solidFill>
              </a:rPr>
              <a:t>Национальные и международные, эксперты частного сектора и гражданского общества, которые могут быть вовлечены со стороны НУО для дополнительной экспертной поддержки с детальной оценкой проектных предложений.</a:t>
            </a:r>
          </a:p>
          <a:p>
            <a:pPr lvl="0">
              <a:spcBef>
                <a:spcPts val="544"/>
              </a:spcBef>
            </a:pPr>
            <a:endParaRPr lang="ru-RU" dirty="0">
              <a:solidFill>
                <a:prstClr val="black"/>
              </a:solidFill>
            </a:endParaRPr>
          </a:p>
          <a:p>
            <a:pPr lvl="0">
              <a:spcBef>
                <a:spcPts val="544"/>
              </a:spcBef>
            </a:pPr>
            <a:r>
              <a:rPr lang="ru-RU" dirty="0">
                <a:solidFill>
                  <a:prstClr val="black"/>
                </a:solidFill>
              </a:rPr>
              <a:t> Данная опция возможна при наличии дополнительного финансирования и поддержки со стороны заинтересованных доноров.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6387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110" y="1"/>
            <a:ext cx="10515600" cy="68258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prstClr val="black"/>
                </a:solidFill>
              </a:rPr>
              <a:t>Процедура “отсутствия возражения ” по проектным предложениям 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3226" y="682581"/>
            <a:ext cx="5292269" cy="588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902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 smtClean="0"/>
              <a:t>  </a:t>
            </a:r>
            <a:r>
              <a:rPr lang="ru-RU" sz="7200" dirty="0" smtClean="0"/>
              <a:t>Спасибо за внимание.</a:t>
            </a:r>
            <a:endParaRPr lang="ru-RU" sz="7200" dirty="0"/>
          </a:p>
        </p:txBody>
      </p:sp>
      <p:sp>
        <p:nvSpPr>
          <p:cNvPr id="4" name="TextBox 3"/>
          <p:cNvSpPr txBox="1"/>
          <p:nvPr/>
        </p:nvSpPr>
        <p:spPr>
          <a:xfrm>
            <a:off x="3753115" y="3232598"/>
            <a:ext cx="468577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g-Cyrl-TJ" b="1" dirty="0" smtClean="0"/>
              <a:t>Республика Таджикистан</a:t>
            </a:r>
          </a:p>
          <a:p>
            <a:pPr algn="ctr"/>
            <a:r>
              <a:rPr lang="tg-Cyrl-TJ" b="1" dirty="0" smtClean="0"/>
              <a:t>Комитет по охране окружающей сред</a:t>
            </a:r>
            <a:r>
              <a:rPr lang="ru-RU" b="1" dirty="0" smtClean="0"/>
              <a:t>ы</a:t>
            </a:r>
          </a:p>
          <a:p>
            <a:pPr algn="ctr"/>
            <a:r>
              <a:rPr lang="ru-RU" b="1" dirty="0"/>
              <a:t>п</a:t>
            </a:r>
            <a:r>
              <a:rPr lang="ru-RU" b="1" dirty="0" smtClean="0"/>
              <a:t>ри Правительстве Республики Таджикистан</a:t>
            </a:r>
          </a:p>
          <a:p>
            <a:pPr algn="ctr"/>
            <a:endParaRPr lang="ru-RU" b="1" dirty="0"/>
          </a:p>
          <a:p>
            <a:pPr algn="ctr"/>
            <a:r>
              <a:rPr lang="ru-RU" b="1" dirty="0"/>
              <a:t>г</a:t>
            </a:r>
            <a:r>
              <a:rPr lang="ru-RU" b="1" dirty="0" smtClean="0"/>
              <a:t>. Душанбе ул. </a:t>
            </a:r>
            <a:r>
              <a:rPr lang="ru-RU" b="1" dirty="0" err="1" smtClean="0"/>
              <a:t>Шамси</a:t>
            </a:r>
            <a:r>
              <a:rPr lang="ru-RU" b="1" dirty="0" smtClean="0"/>
              <a:t> 5/1</a:t>
            </a:r>
          </a:p>
          <a:p>
            <a:pPr algn="ctr"/>
            <a:r>
              <a:rPr lang="en-US" b="1" dirty="0" smtClean="0"/>
              <a:t>muhit@hifzitabiat.tj</a:t>
            </a:r>
          </a:p>
          <a:p>
            <a:pPr algn="ctr"/>
            <a:r>
              <a:rPr lang="en-US" b="1" dirty="0" err="1" smtClean="0"/>
              <a:t>anvar</a:t>
            </a:r>
            <a:r>
              <a:rPr lang="en-US" b="1" dirty="0" smtClean="0"/>
              <a:t>. homidov@gmail.com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18883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de-DE" b="1" dirty="0" smtClean="0"/>
              <a:t>Определение </a:t>
            </a:r>
            <a:r>
              <a:rPr lang="ru-RU" altLang="ru-RU" b="1" dirty="0" smtClean="0"/>
              <a:t>НУО</a:t>
            </a:r>
            <a:r>
              <a:rPr lang="ru-RU" altLang="ru-RU" dirty="0" smtClean="0"/>
              <a:t> (</a:t>
            </a:r>
            <a:r>
              <a:rPr lang="en-GB" altLang="de-DE" b="1" dirty="0" smtClean="0"/>
              <a:t>NDA</a:t>
            </a:r>
            <a:r>
              <a:rPr lang="ru-RU" altLang="de-DE" b="1" dirty="0" smtClean="0"/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НУО (</a:t>
            </a:r>
            <a:r>
              <a:rPr lang="en-US" dirty="0" smtClean="0"/>
              <a:t>NDA</a:t>
            </a:r>
            <a:r>
              <a:rPr lang="ru-RU" dirty="0" smtClean="0"/>
              <a:t>) является назначенным органом в стране с мандатом и полномочиями для </a:t>
            </a:r>
            <a:r>
              <a:rPr lang="ru-RU" dirty="0" smtClean="0">
                <a:solidFill>
                  <a:srgbClr val="9B0014"/>
                </a:solidFill>
              </a:rPr>
              <a:t>официальной коммуникации и взаимодействия с Фондом</a:t>
            </a:r>
            <a:r>
              <a:rPr lang="ru-RU" dirty="0" smtClean="0"/>
              <a:t>, через Секретариат, и зарегистрированное лицо, имеющее </a:t>
            </a:r>
            <a:r>
              <a:rPr lang="ru-RU" dirty="0" smtClean="0">
                <a:solidFill>
                  <a:srgbClr val="9B0014"/>
                </a:solidFill>
              </a:rPr>
              <a:t>главное право подписи от имени национального правительства</a:t>
            </a:r>
            <a:r>
              <a:rPr lang="ru-RU" dirty="0" smtClean="0"/>
              <a:t> по вопросам, касающимся Фонда</a:t>
            </a:r>
            <a:endParaRPr lang="en-GB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974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4000" b="1" dirty="0" smtClean="0"/>
              <a:t>Координация</a:t>
            </a:r>
            <a:r>
              <a:rPr lang="en-US" altLang="ru-RU" sz="4000" b="1" dirty="0" smtClean="0"/>
              <a:t> </a:t>
            </a:r>
            <a:r>
              <a:rPr lang="tg-Cyrl-TJ" altLang="ru-RU" sz="4000" b="1" dirty="0" smtClean="0"/>
              <a:t>Пилотной программы по адаптации к изменение климата </a:t>
            </a:r>
            <a:r>
              <a:rPr lang="en-US" altLang="ru-RU" sz="4000" b="1" dirty="0" smtClean="0"/>
              <a:t>(PPCR)</a:t>
            </a:r>
            <a:endParaRPr lang="en-GB" altLang="ru-RU" sz="4000" b="1" dirty="0" smtClean="0"/>
          </a:p>
        </p:txBody>
      </p:sp>
      <p:grpSp>
        <p:nvGrpSpPr>
          <p:cNvPr id="15364" name="Group 10"/>
          <p:cNvGrpSpPr>
            <a:grpSpLocks noChangeAspect="1"/>
          </p:cNvGrpSpPr>
          <p:nvPr/>
        </p:nvGrpSpPr>
        <p:grpSpPr bwMode="auto">
          <a:xfrm>
            <a:off x="1672390" y="1557339"/>
            <a:ext cx="8271710" cy="4117642"/>
            <a:chOff x="2517" y="981"/>
            <a:chExt cx="3203" cy="2497"/>
          </a:xfrm>
        </p:grpSpPr>
        <p:sp>
          <p:nvSpPr>
            <p:cNvPr id="15365" name="AutoShape 9"/>
            <p:cNvSpPr>
              <a:spLocks noChangeAspect="1" noChangeArrowheads="1" noTextEdit="1"/>
            </p:cNvSpPr>
            <p:nvPr/>
          </p:nvSpPr>
          <p:spPr bwMode="auto">
            <a:xfrm>
              <a:off x="2517" y="981"/>
              <a:ext cx="3200" cy="2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pic>
          <p:nvPicPr>
            <p:cNvPr id="15366" name="Picture 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1" y="2711"/>
              <a:ext cx="52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7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1" y="2711"/>
              <a:ext cx="52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8" name="Rectangle 13"/>
            <p:cNvSpPr>
              <a:spLocks noChangeArrowheads="1"/>
            </p:cNvSpPr>
            <p:nvPr/>
          </p:nvSpPr>
          <p:spPr bwMode="auto">
            <a:xfrm>
              <a:off x="2690" y="2722"/>
              <a:ext cx="10" cy="279"/>
            </a:xfrm>
            <a:prstGeom prst="rect">
              <a:avLst/>
            </a:prstGeom>
            <a:solidFill>
              <a:srgbClr val="C0504D"/>
            </a:solidFill>
            <a:ln w="0">
              <a:solidFill>
                <a:srgbClr val="C0504D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pic>
          <p:nvPicPr>
            <p:cNvPr id="15369" name="Picture 1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4" y="3318"/>
              <a:ext cx="471" cy="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0" name="Picture 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4" y="3318"/>
              <a:ext cx="471" cy="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1" name="Freeform 16"/>
            <p:cNvSpPr>
              <a:spLocks/>
            </p:cNvSpPr>
            <p:nvPr/>
          </p:nvSpPr>
          <p:spPr bwMode="auto">
            <a:xfrm>
              <a:off x="2685" y="3330"/>
              <a:ext cx="428" cy="16"/>
            </a:xfrm>
            <a:custGeom>
              <a:avLst/>
              <a:gdLst>
                <a:gd name="T0" fmla="*/ 428 w 428"/>
                <a:gd name="T1" fmla="*/ 11 h 16"/>
                <a:gd name="T2" fmla="*/ 0 w 428"/>
                <a:gd name="T3" fmla="*/ 16 h 16"/>
                <a:gd name="T4" fmla="*/ 0 w 428"/>
                <a:gd name="T5" fmla="*/ 5 h 16"/>
                <a:gd name="T6" fmla="*/ 428 w 428"/>
                <a:gd name="T7" fmla="*/ 0 h 16"/>
                <a:gd name="T8" fmla="*/ 428 w 428"/>
                <a:gd name="T9" fmla="*/ 11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8"/>
                <a:gd name="T16" fmla="*/ 0 h 16"/>
                <a:gd name="T17" fmla="*/ 428 w 428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8" h="16">
                  <a:moveTo>
                    <a:pt x="428" y="11"/>
                  </a:moveTo>
                  <a:lnTo>
                    <a:pt x="0" y="16"/>
                  </a:lnTo>
                  <a:lnTo>
                    <a:pt x="0" y="5"/>
                  </a:lnTo>
                  <a:lnTo>
                    <a:pt x="428" y="0"/>
                  </a:lnTo>
                  <a:lnTo>
                    <a:pt x="428" y="11"/>
                  </a:lnTo>
                  <a:close/>
                </a:path>
              </a:pathLst>
            </a:custGeom>
            <a:solidFill>
              <a:srgbClr val="C0504D"/>
            </a:solidFill>
            <a:ln w="0">
              <a:solidFill>
                <a:srgbClr val="C0504D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pic>
          <p:nvPicPr>
            <p:cNvPr id="15372" name="Picture 1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8" y="3318"/>
              <a:ext cx="290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8" y="3318"/>
              <a:ext cx="290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4" name="Freeform 19"/>
            <p:cNvSpPr>
              <a:spLocks/>
            </p:cNvSpPr>
            <p:nvPr/>
          </p:nvSpPr>
          <p:spPr bwMode="auto">
            <a:xfrm>
              <a:off x="5099" y="3330"/>
              <a:ext cx="246" cy="14"/>
            </a:xfrm>
            <a:custGeom>
              <a:avLst/>
              <a:gdLst>
                <a:gd name="T0" fmla="*/ 246 w 246"/>
                <a:gd name="T1" fmla="*/ 11 h 14"/>
                <a:gd name="T2" fmla="*/ 1 w 246"/>
                <a:gd name="T3" fmla="*/ 14 h 14"/>
                <a:gd name="T4" fmla="*/ 0 w 246"/>
                <a:gd name="T5" fmla="*/ 3 h 14"/>
                <a:gd name="T6" fmla="*/ 246 w 246"/>
                <a:gd name="T7" fmla="*/ 0 h 14"/>
                <a:gd name="T8" fmla="*/ 246 w 246"/>
                <a:gd name="T9" fmla="*/ 11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6"/>
                <a:gd name="T16" fmla="*/ 0 h 14"/>
                <a:gd name="T17" fmla="*/ 246 w 246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6" h="14">
                  <a:moveTo>
                    <a:pt x="246" y="11"/>
                  </a:moveTo>
                  <a:lnTo>
                    <a:pt x="1" y="14"/>
                  </a:lnTo>
                  <a:lnTo>
                    <a:pt x="0" y="3"/>
                  </a:lnTo>
                  <a:lnTo>
                    <a:pt x="246" y="0"/>
                  </a:lnTo>
                  <a:lnTo>
                    <a:pt x="246" y="11"/>
                  </a:lnTo>
                  <a:close/>
                </a:path>
              </a:pathLst>
            </a:custGeom>
            <a:solidFill>
              <a:srgbClr val="C0504D"/>
            </a:solidFill>
            <a:ln w="0">
              <a:solidFill>
                <a:srgbClr val="C0504D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pic>
          <p:nvPicPr>
            <p:cNvPr id="15375" name="Picture 2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0" y="2034"/>
              <a:ext cx="1002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6" name="Picture 2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0" y="2034"/>
              <a:ext cx="1002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7" name="Freeform 22"/>
            <p:cNvSpPr>
              <a:spLocks/>
            </p:cNvSpPr>
            <p:nvPr/>
          </p:nvSpPr>
          <p:spPr bwMode="auto">
            <a:xfrm>
              <a:off x="4538" y="2047"/>
              <a:ext cx="962" cy="395"/>
            </a:xfrm>
            <a:custGeom>
              <a:avLst/>
              <a:gdLst>
                <a:gd name="T0" fmla="*/ 0 w 4414"/>
                <a:gd name="T1" fmla="*/ 0 h 1814"/>
                <a:gd name="T2" fmla="*/ 0 w 4414"/>
                <a:gd name="T3" fmla="*/ 0 h 1814"/>
                <a:gd name="T4" fmla="*/ 0 w 4414"/>
                <a:gd name="T5" fmla="*/ 0 h 1814"/>
                <a:gd name="T6" fmla="*/ 0 w 4414"/>
                <a:gd name="T7" fmla="*/ 0 h 1814"/>
                <a:gd name="T8" fmla="*/ 0 w 4414"/>
                <a:gd name="T9" fmla="*/ 0 h 1814"/>
                <a:gd name="T10" fmla="*/ 0 w 4414"/>
                <a:gd name="T11" fmla="*/ 0 h 1814"/>
                <a:gd name="T12" fmla="*/ 0 w 4414"/>
                <a:gd name="T13" fmla="*/ 0 h 1814"/>
                <a:gd name="T14" fmla="*/ 0 w 4414"/>
                <a:gd name="T15" fmla="*/ 0 h 1814"/>
                <a:gd name="T16" fmla="*/ 0 w 4414"/>
                <a:gd name="T17" fmla="*/ 0 h 18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414"/>
                <a:gd name="T28" fmla="*/ 0 h 1814"/>
                <a:gd name="T29" fmla="*/ 4414 w 4414"/>
                <a:gd name="T30" fmla="*/ 1814 h 18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414" h="1814">
                  <a:moveTo>
                    <a:pt x="4366" y="1814"/>
                  </a:moveTo>
                  <a:lnTo>
                    <a:pt x="4366" y="24"/>
                  </a:lnTo>
                  <a:lnTo>
                    <a:pt x="4390" y="48"/>
                  </a:lnTo>
                  <a:lnTo>
                    <a:pt x="0" y="48"/>
                  </a:lnTo>
                  <a:lnTo>
                    <a:pt x="0" y="0"/>
                  </a:lnTo>
                  <a:lnTo>
                    <a:pt x="4390" y="0"/>
                  </a:lnTo>
                  <a:cubicBezTo>
                    <a:pt x="4403" y="0"/>
                    <a:pt x="4414" y="11"/>
                    <a:pt x="4414" y="24"/>
                  </a:cubicBezTo>
                  <a:lnTo>
                    <a:pt x="4414" y="1814"/>
                  </a:lnTo>
                  <a:lnTo>
                    <a:pt x="4366" y="1814"/>
                  </a:lnTo>
                  <a:close/>
                </a:path>
              </a:pathLst>
            </a:custGeom>
            <a:solidFill>
              <a:srgbClr val="C0504D"/>
            </a:solidFill>
            <a:ln w="0">
              <a:solidFill>
                <a:srgbClr val="C0504D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pic>
          <p:nvPicPr>
            <p:cNvPr id="15378" name="Picture 2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6" y="2851"/>
              <a:ext cx="52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9" name="Picture 24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6" y="2851"/>
              <a:ext cx="52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80" name="Rectangle 25"/>
            <p:cNvSpPr>
              <a:spLocks noChangeArrowheads="1"/>
            </p:cNvSpPr>
            <p:nvPr/>
          </p:nvSpPr>
          <p:spPr bwMode="auto">
            <a:xfrm>
              <a:off x="5485" y="2861"/>
              <a:ext cx="10" cy="251"/>
            </a:xfrm>
            <a:prstGeom prst="rect">
              <a:avLst/>
            </a:prstGeom>
            <a:solidFill>
              <a:srgbClr val="C0504D"/>
            </a:solidFill>
            <a:ln w="0">
              <a:solidFill>
                <a:srgbClr val="C0504D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pic>
          <p:nvPicPr>
            <p:cNvPr id="15381" name="Picture 2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5" y="2034"/>
              <a:ext cx="139" cy="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2" name="Picture 27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5" y="2034"/>
              <a:ext cx="139" cy="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83" name="Freeform 28"/>
            <p:cNvSpPr>
              <a:spLocks/>
            </p:cNvSpPr>
            <p:nvPr/>
          </p:nvSpPr>
          <p:spPr bwMode="auto">
            <a:xfrm>
              <a:off x="2704" y="2047"/>
              <a:ext cx="97" cy="339"/>
            </a:xfrm>
            <a:custGeom>
              <a:avLst/>
              <a:gdLst>
                <a:gd name="T0" fmla="*/ 0 w 446"/>
                <a:gd name="T1" fmla="*/ 0 h 1558"/>
                <a:gd name="T2" fmla="*/ 0 w 446"/>
                <a:gd name="T3" fmla="*/ 0 h 1558"/>
                <a:gd name="T4" fmla="*/ 0 w 446"/>
                <a:gd name="T5" fmla="*/ 0 h 1558"/>
                <a:gd name="T6" fmla="*/ 0 w 446"/>
                <a:gd name="T7" fmla="*/ 0 h 1558"/>
                <a:gd name="T8" fmla="*/ 0 w 446"/>
                <a:gd name="T9" fmla="*/ 0 h 1558"/>
                <a:gd name="T10" fmla="*/ 0 w 446"/>
                <a:gd name="T11" fmla="*/ 0 h 1558"/>
                <a:gd name="T12" fmla="*/ 0 w 446"/>
                <a:gd name="T13" fmla="*/ 0 h 1558"/>
                <a:gd name="T14" fmla="*/ 0 w 446"/>
                <a:gd name="T15" fmla="*/ 0 h 1558"/>
                <a:gd name="T16" fmla="*/ 0 w 446"/>
                <a:gd name="T17" fmla="*/ 0 h 15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46"/>
                <a:gd name="T28" fmla="*/ 0 h 1558"/>
                <a:gd name="T29" fmla="*/ 446 w 446"/>
                <a:gd name="T30" fmla="*/ 1558 h 15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46" h="1558">
                  <a:moveTo>
                    <a:pt x="0" y="1558"/>
                  </a:moveTo>
                  <a:lnTo>
                    <a:pt x="0" y="24"/>
                  </a:lnTo>
                  <a:cubicBezTo>
                    <a:pt x="0" y="11"/>
                    <a:pt x="11" y="0"/>
                    <a:pt x="24" y="0"/>
                  </a:cubicBezTo>
                  <a:lnTo>
                    <a:pt x="446" y="0"/>
                  </a:lnTo>
                  <a:lnTo>
                    <a:pt x="446" y="48"/>
                  </a:lnTo>
                  <a:lnTo>
                    <a:pt x="24" y="48"/>
                  </a:lnTo>
                  <a:lnTo>
                    <a:pt x="48" y="24"/>
                  </a:lnTo>
                  <a:lnTo>
                    <a:pt x="48" y="1558"/>
                  </a:lnTo>
                  <a:lnTo>
                    <a:pt x="0" y="1558"/>
                  </a:lnTo>
                  <a:close/>
                </a:path>
              </a:pathLst>
            </a:custGeom>
            <a:solidFill>
              <a:srgbClr val="C0504D"/>
            </a:solidFill>
            <a:ln w="0">
              <a:solidFill>
                <a:srgbClr val="C0504D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pic>
          <p:nvPicPr>
            <p:cNvPr id="15384" name="Picture 29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2" y="2233"/>
              <a:ext cx="56" cy="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5" name="Picture 30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2" y="2233"/>
              <a:ext cx="56" cy="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86" name="Rectangle 31"/>
            <p:cNvSpPr>
              <a:spLocks noChangeArrowheads="1"/>
            </p:cNvSpPr>
            <p:nvPr/>
          </p:nvSpPr>
          <p:spPr bwMode="auto">
            <a:xfrm>
              <a:off x="4072" y="2245"/>
              <a:ext cx="14" cy="474"/>
            </a:xfrm>
            <a:prstGeom prst="rect">
              <a:avLst/>
            </a:prstGeom>
            <a:solidFill>
              <a:srgbClr val="C0504D"/>
            </a:solidFill>
            <a:ln w="0">
              <a:solidFill>
                <a:srgbClr val="C0504D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pic>
          <p:nvPicPr>
            <p:cNvPr id="15387" name="Picture 32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6" y="2449"/>
              <a:ext cx="1598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8" name="Picture 33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6" y="2449"/>
              <a:ext cx="1598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89" name="Rectangle 34"/>
            <p:cNvSpPr>
              <a:spLocks noChangeArrowheads="1"/>
            </p:cNvSpPr>
            <p:nvPr/>
          </p:nvSpPr>
          <p:spPr bwMode="auto">
            <a:xfrm>
              <a:off x="3255" y="2462"/>
              <a:ext cx="1555" cy="14"/>
            </a:xfrm>
            <a:prstGeom prst="rect">
              <a:avLst/>
            </a:prstGeom>
            <a:solidFill>
              <a:srgbClr val="C0504D"/>
            </a:solidFill>
            <a:ln w="0">
              <a:solidFill>
                <a:srgbClr val="C0504D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pic>
          <p:nvPicPr>
            <p:cNvPr id="15390" name="Picture 35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3" y="2456"/>
              <a:ext cx="56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91" name="Picture 36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3" y="2456"/>
              <a:ext cx="56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92" name="Rectangle 37"/>
            <p:cNvSpPr>
              <a:spLocks noChangeArrowheads="1"/>
            </p:cNvSpPr>
            <p:nvPr/>
          </p:nvSpPr>
          <p:spPr bwMode="auto">
            <a:xfrm>
              <a:off x="3262" y="2469"/>
              <a:ext cx="14" cy="278"/>
            </a:xfrm>
            <a:prstGeom prst="rect">
              <a:avLst/>
            </a:prstGeom>
            <a:solidFill>
              <a:srgbClr val="C0504D"/>
            </a:solidFill>
            <a:ln w="0">
              <a:solidFill>
                <a:srgbClr val="C0504D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pic>
          <p:nvPicPr>
            <p:cNvPr id="15393" name="Picture 38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5" y="2456"/>
              <a:ext cx="5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94" name="Picture 39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5" y="2456"/>
              <a:ext cx="5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95" name="Rectangle 40"/>
            <p:cNvSpPr>
              <a:spLocks noChangeArrowheads="1"/>
            </p:cNvSpPr>
            <p:nvPr/>
          </p:nvSpPr>
          <p:spPr bwMode="auto">
            <a:xfrm>
              <a:off x="4804" y="2469"/>
              <a:ext cx="14" cy="139"/>
            </a:xfrm>
            <a:prstGeom prst="rect">
              <a:avLst/>
            </a:prstGeom>
            <a:solidFill>
              <a:srgbClr val="C0504D"/>
            </a:solidFill>
            <a:ln w="0">
              <a:solidFill>
                <a:srgbClr val="C0504D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pic>
          <p:nvPicPr>
            <p:cNvPr id="15396" name="Picture 41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7" y="1452"/>
              <a:ext cx="56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97" name="Picture 42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7" y="1452"/>
              <a:ext cx="56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98" name="Rectangle 43"/>
            <p:cNvSpPr>
              <a:spLocks noChangeArrowheads="1"/>
            </p:cNvSpPr>
            <p:nvPr/>
          </p:nvSpPr>
          <p:spPr bwMode="auto">
            <a:xfrm>
              <a:off x="4096" y="1464"/>
              <a:ext cx="14" cy="352"/>
            </a:xfrm>
            <a:prstGeom prst="rect">
              <a:avLst/>
            </a:prstGeom>
            <a:solidFill>
              <a:srgbClr val="C0504D"/>
            </a:solidFill>
            <a:ln w="0">
              <a:solidFill>
                <a:srgbClr val="C0504D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pic>
          <p:nvPicPr>
            <p:cNvPr id="15399" name="Picture 44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2" y="2987"/>
              <a:ext cx="388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00" name="Picture 45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2" y="2987"/>
              <a:ext cx="388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01" name="Picture 46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9" y="3060"/>
              <a:ext cx="411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02" name="Picture 47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9" y="3060"/>
              <a:ext cx="411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03" name="Picture 48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3" y="3001"/>
              <a:ext cx="342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404" name="Freeform 49"/>
            <p:cNvSpPr>
              <a:spLocks noEditPoints="1"/>
            </p:cNvSpPr>
            <p:nvPr/>
          </p:nvSpPr>
          <p:spPr bwMode="auto">
            <a:xfrm>
              <a:off x="5331" y="2999"/>
              <a:ext cx="346" cy="450"/>
            </a:xfrm>
            <a:custGeom>
              <a:avLst/>
              <a:gdLst>
                <a:gd name="T0" fmla="*/ 0 w 1584"/>
                <a:gd name="T1" fmla="*/ 0 h 2064"/>
                <a:gd name="T2" fmla="*/ 0 w 1584"/>
                <a:gd name="T3" fmla="*/ 0 h 2064"/>
                <a:gd name="T4" fmla="*/ 0 w 1584"/>
                <a:gd name="T5" fmla="*/ 0 h 2064"/>
                <a:gd name="T6" fmla="*/ 0 w 1584"/>
                <a:gd name="T7" fmla="*/ 0 h 2064"/>
                <a:gd name="T8" fmla="*/ 0 w 1584"/>
                <a:gd name="T9" fmla="*/ 0 h 2064"/>
                <a:gd name="T10" fmla="*/ 0 w 1584"/>
                <a:gd name="T11" fmla="*/ 0 h 2064"/>
                <a:gd name="T12" fmla="*/ 0 w 1584"/>
                <a:gd name="T13" fmla="*/ 0 h 2064"/>
                <a:gd name="T14" fmla="*/ 0 w 1584"/>
                <a:gd name="T15" fmla="*/ 0 h 2064"/>
                <a:gd name="T16" fmla="*/ 0 w 1584"/>
                <a:gd name="T17" fmla="*/ 0 h 2064"/>
                <a:gd name="T18" fmla="*/ 0 w 1584"/>
                <a:gd name="T19" fmla="*/ 0 h 2064"/>
                <a:gd name="T20" fmla="*/ 0 w 1584"/>
                <a:gd name="T21" fmla="*/ 0 h 2064"/>
                <a:gd name="T22" fmla="*/ 0 w 1584"/>
                <a:gd name="T23" fmla="*/ 0 h 2064"/>
                <a:gd name="T24" fmla="*/ 0 w 1584"/>
                <a:gd name="T25" fmla="*/ 0 h 2064"/>
                <a:gd name="T26" fmla="*/ 0 w 1584"/>
                <a:gd name="T27" fmla="*/ 0 h 2064"/>
                <a:gd name="T28" fmla="*/ 0 w 1584"/>
                <a:gd name="T29" fmla="*/ 0 h 2064"/>
                <a:gd name="T30" fmla="*/ 0 w 1584"/>
                <a:gd name="T31" fmla="*/ 0 h 2064"/>
                <a:gd name="T32" fmla="*/ 0 w 1584"/>
                <a:gd name="T33" fmla="*/ 0 h 2064"/>
                <a:gd name="T34" fmla="*/ 0 w 1584"/>
                <a:gd name="T35" fmla="*/ 0 h 206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84"/>
                <a:gd name="T55" fmla="*/ 0 h 2064"/>
                <a:gd name="T56" fmla="*/ 1584 w 1584"/>
                <a:gd name="T57" fmla="*/ 2064 h 206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84" h="2064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576" y="0"/>
                  </a:lnTo>
                  <a:cubicBezTo>
                    <a:pt x="1581" y="0"/>
                    <a:pt x="1584" y="4"/>
                    <a:pt x="1584" y="8"/>
                  </a:cubicBezTo>
                  <a:lnTo>
                    <a:pt x="1584" y="2056"/>
                  </a:lnTo>
                  <a:cubicBezTo>
                    <a:pt x="1584" y="2061"/>
                    <a:pt x="1581" y="2064"/>
                    <a:pt x="1576" y="2064"/>
                  </a:cubicBezTo>
                  <a:lnTo>
                    <a:pt x="8" y="2064"/>
                  </a:lnTo>
                  <a:cubicBezTo>
                    <a:pt x="4" y="2064"/>
                    <a:pt x="0" y="2061"/>
                    <a:pt x="0" y="2056"/>
                  </a:cubicBezTo>
                  <a:lnTo>
                    <a:pt x="0" y="8"/>
                  </a:lnTo>
                  <a:close/>
                  <a:moveTo>
                    <a:pt x="16" y="2056"/>
                  </a:moveTo>
                  <a:lnTo>
                    <a:pt x="8" y="2048"/>
                  </a:lnTo>
                  <a:lnTo>
                    <a:pt x="1576" y="2048"/>
                  </a:lnTo>
                  <a:lnTo>
                    <a:pt x="1568" y="2056"/>
                  </a:lnTo>
                  <a:lnTo>
                    <a:pt x="1568" y="8"/>
                  </a:lnTo>
                  <a:lnTo>
                    <a:pt x="1576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2056"/>
                  </a:lnTo>
                  <a:close/>
                </a:path>
              </a:pathLst>
            </a:custGeom>
            <a:solidFill>
              <a:srgbClr val="BE4B48"/>
            </a:solidFill>
            <a:ln w="0">
              <a:solidFill>
                <a:srgbClr val="BE4B48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5405" name="Rectangle 50"/>
            <p:cNvSpPr>
              <a:spLocks noChangeArrowheads="1"/>
            </p:cNvSpPr>
            <p:nvPr/>
          </p:nvSpPr>
          <p:spPr bwMode="auto">
            <a:xfrm>
              <a:off x="5389" y="3089"/>
              <a:ext cx="242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900">
                  <a:solidFill>
                    <a:srgbClr val="000000"/>
                  </a:solidFill>
                  <a:latin typeface="Calibri" panose="020F0502020204030204" pitchFamily="34" charset="0"/>
                </a:rPr>
                <a:t>Links to </a:t>
              </a:r>
              <a:endParaRPr lang="en-US" altLang="ru-RU"/>
            </a:p>
          </p:txBody>
        </p:sp>
        <p:sp>
          <p:nvSpPr>
            <p:cNvPr id="15406" name="Rectangle 51"/>
            <p:cNvSpPr>
              <a:spLocks noChangeArrowheads="1"/>
            </p:cNvSpPr>
            <p:nvPr/>
          </p:nvSpPr>
          <p:spPr bwMode="auto">
            <a:xfrm>
              <a:off x="5372" y="3180"/>
              <a:ext cx="56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900">
                  <a:solidFill>
                    <a:srgbClr val="000000"/>
                  </a:solidFill>
                  <a:latin typeface="Calibri" panose="020F0502020204030204" pitchFamily="34" charset="0"/>
                </a:rPr>
                <a:t>bi</a:t>
              </a:r>
              <a:endParaRPr lang="en-US" altLang="ru-RU"/>
            </a:p>
          </p:txBody>
        </p:sp>
        <p:sp>
          <p:nvSpPr>
            <p:cNvPr id="15407" name="Rectangle 52"/>
            <p:cNvSpPr>
              <a:spLocks noChangeArrowheads="1"/>
            </p:cNvSpPr>
            <p:nvPr/>
          </p:nvSpPr>
          <p:spPr bwMode="auto">
            <a:xfrm>
              <a:off x="5427" y="3180"/>
              <a:ext cx="22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900">
                  <a:solidFill>
                    <a:srgbClr val="000000"/>
                  </a:solidFill>
                  <a:latin typeface="Calibri" panose="020F0502020204030204" pitchFamily="34" charset="0"/>
                </a:rPr>
                <a:t>-</a:t>
              </a:r>
              <a:endParaRPr lang="en-US" altLang="ru-RU"/>
            </a:p>
          </p:txBody>
        </p:sp>
        <p:sp>
          <p:nvSpPr>
            <p:cNvPr id="15408" name="Rectangle 53"/>
            <p:cNvSpPr>
              <a:spLocks noChangeArrowheads="1"/>
            </p:cNvSpPr>
            <p:nvPr/>
          </p:nvSpPr>
          <p:spPr bwMode="auto">
            <a:xfrm>
              <a:off x="5448" y="3180"/>
              <a:ext cx="205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900">
                  <a:solidFill>
                    <a:srgbClr val="000000"/>
                  </a:solidFill>
                  <a:latin typeface="Calibri" panose="020F0502020204030204" pitchFamily="34" charset="0"/>
                </a:rPr>
                <a:t>lateral </a:t>
              </a:r>
              <a:endParaRPr lang="en-US" altLang="ru-RU"/>
            </a:p>
          </p:txBody>
        </p:sp>
        <p:sp>
          <p:nvSpPr>
            <p:cNvPr id="15409" name="Rectangle 54"/>
            <p:cNvSpPr>
              <a:spLocks noChangeArrowheads="1"/>
            </p:cNvSpPr>
            <p:nvPr/>
          </p:nvSpPr>
          <p:spPr bwMode="auto">
            <a:xfrm>
              <a:off x="5420" y="3267"/>
              <a:ext cx="165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900">
                  <a:solidFill>
                    <a:srgbClr val="000000"/>
                  </a:solidFill>
                  <a:latin typeface="Calibri" panose="020F0502020204030204" pitchFamily="34" charset="0"/>
                </a:rPr>
                <a:t>progs</a:t>
              </a:r>
              <a:endParaRPr lang="en-US" altLang="ru-RU"/>
            </a:p>
          </p:txBody>
        </p:sp>
        <p:pic>
          <p:nvPicPr>
            <p:cNvPr id="15410" name="Picture 55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8" y="2429"/>
              <a:ext cx="415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11" name="Picture 56"/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8" y="2429"/>
              <a:ext cx="415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12" name="Picture 57"/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1" y="2439"/>
              <a:ext cx="439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13" name="Picture 58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1" y="2439"/>
              <a:ext cx="439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14" name="Picture 59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9" y="2443"/>
              <a:ext cx="370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415" name="Freeform 60"/>
            <p:cNvSpPr>
              <a:spLocks noEditPoints="1"/>
            </p:cNvSpPr>
            <p:nvPr/>
          </p:nvSpPr>
          <p:spPr bwMode="auto">
            <a:xfrm>
              <a:off x="5307" y="2441"/>
              <a:ext cx="373" cy="418"/>
            </a:xfrm>
            <a:custGeom>
              <a:avLst/>
              <a:gdLst>
                <a:gd name="T0" fmla="*/ 0 w 1712"/>
                <a:gd name="T1" fmla="*/ 0 h 1920"/>
                <a:gd name="T2" fmla="*/ 0 w 1712"/>
                <a:gd name="T3" fmla="*/ 0 h 1920"/>
                <a:gd name="T4" fmla="*/ 0 w 1712"/>
                <a:gd name="T5" fmla="*/ 0 h 1920"/>
                <a:gd name="T6" fmla="*/ 0 w 1712"/>
                <a:gd name="T7" fmla="*/ 0 h 1920"/>
                <a:gd name="T8" fmla="*/ 0 w 1712"/>
                <a:gd name="T9" fmla="*/ 0 h 1920"/>
                <a:gd name="T10" fmla="*/ 0 w 1712"/>
                <a:gd name="T11" fmla="*/ 0 h 1920"/>
                <a:gd name="T12" fmla="*/ 0 w 1712"/>
                <a:gd name="T13" fmla="*/ 0 h 1920"/>
                <a:gd name="T14" fmla="*/ 0 w 1712"/>
                <a:gd name="T15" fmla="*/ 0 h 1920"/>
                <a:gd name="T16" fmla="*/ 0 w 1712"/>
                <a:gd name="T17" fmla="*/ 0 h 1920"/>
                <a:gd name="T18" fmla="*/ 0 w 1712"/>
                <a:gd name="T19" fmla="*/ 0 h 1920"/>
                <a:gd name="T20" fmla="*/ 0 w 1712"/>
                <a:gd name="T21" fmla="*/ 0 h 1920"/>
                <a:gd name="T22" fmla="*/ 0 w 1712"/>
                <a:gd name="T23" fmla="*/ 0 h 1920"/>
                <a:gd name="T24" fmla="*/ 0 w 1712"/>
                <a:gd name="T25" fmla="*/ 0 h 1920"/>
                <a:gd name="T26" fmla="*/ 0 w 1712"/>
                <a:gd name="T27" fmla="*/ 0 h 1920"/>
                <a:gd name="T28" fmla="*/ 0 w 1712"/>
                <a:gd name="T29" fmla="*/ 0 h 1920"/>
                <a:gd name="T30" fmla="*/ 0 w 1712"/>
                <a:gd name="T31" fmla="*/ 0 h 1920"/>
                <a:gd name="T32" fmla="*/ 0 w 1712"/>
                <a:gd name="T33" fmla="*/ 0 h 1920"/>
                <a:gd name="T34" fmla="*/ 0 w 1712"/>
                <a:gd name="T35" fmla="*/ 0 h 19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12"/>
                <a:gd name="T55" fmla="*/ 0 h 1920"/>
                <a:gd name="T56" fmla="*/ 1712 w 1712"/>
                <a:gd name="T57" fmla="*/ 1920 h 19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12" h="1920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704" y="0"/>
                  </a:lnTo>
                  <a:cubicBezTo>
                    <a:pt x="1709" y="0"/>
                    <a:pt x="1712" y="4"/>
                    <a:pt x="1712" y="8"/>
                  </a:cubicBezTo>
                  <a:lnTo>
                    <a:pt x="1712" y="1912"/>
                  </a:lnTo>
                  <a:cubicBezTo>
                    <a:pt x="1712" y="1917"/>
                    <a:pt x="1709" y="1920"/>
                    <a:pt x="1704" y="1920"/>
                  </a:cubicBezTo>
                  <a:lnTo>
                    <a:pt x="8" y="1920"/>
                  </a:lnTo>
                  <a:cubicBezTo>
                    <a:pt x="4" y="1920"/>
                    <a:pt x="0" y="1917"/>
                    <a:pt x="0" y="1912"/>
                  </a:cubicBezTo>
                  <a:lnTo>
                    <a:pt x="0" y="8"/>
                  </a:lnTo>
                  <a:close/>
                  <a:moveTo>
                    <a:pt x="16" y="1912"/>
                  </a:moveTo>
                  <a:lnTo>
                    <a:pt x="8" y="1904"/>
                  </a:lnTo>
                  <a:lnTo>
                    <a:pt x="1704" y="1904"/>
                  </a:lnTo>
                  <a:lnTo>
                    <a:pt x="1696" y="1912"/>
                  </a:lnTo>
                  <a:lnTo>
                    <a:pt x="1696" y="8"/>
                  </a:lnTo>
                  <a:lnTo>
                    <a:pt x="170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1912"/>
                  </a:lnTo>
                  <a:close/>
                </a:path>
              </a:pathLst>
            </a:custGeom>
            <a:solidFill>
              <a:srgbClr val="BE4B48"/>
            </a:solidFill>
            <a:ln w="0">
              <a:solidFill>
                <a:srgbClr val="BE4B48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5416" name="Rectangle 61"/>
            <p:cNvSpPr>
              <a:spLocks noChangeArrowheads="1"/>
            </p:cNvSpPr>
            <p:nvPr/>
          </p:nvSpPr>
          <p:spPr bwMode="auto">
            <a:xfrm>
              <a:off x="5397" y="2472"/>
              <a:ext cx="20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900">
                  <a:solidFill>
                    <a:srgbClr val="000000"/>
                  </a:solidFill>
                  <a:latin typeface="Calibri" panose="020F0502020204030204" pitchFamily="34" charset="0"/>
                </a:rPr>
                <a:t>Sector </a:t>
              </a:r>
              <a:endParaRPr lang="en-US" altLang="ru-RU"/>
            </a:p>
          </p:txBody>
        </p:sp>
        <p:sp>
          <p:nvSpPr>
            <p:cNvPr id="15417" name="Rectangle 62"/>
            <p:cNvSpPr>
              <a:spLocks noChangeArrowheads="1"/>
            </p:cNvSpPr>
            <p:nvPr/>
          </p:nvSpPr>
          <p:spPr bwMode="auto">
            <a:xfrm>
              <a:off x="5345" y="2563"/>
              <a:ext cx="31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900">
                  <a:solidFill>
                    <a:srgbClr val="000000"/>
                  </a:solidFill>
                  <a:latin typeface="Calibri" panose="020F0502020204030204" pitchFamily="34" charset="0"/>
                </a:rPr>
                <a:t>Strategies </a:t>
              </a:r>
              <a:endParaRPr lang="en-US" altLang="ru-RU"/>
            </a:p>
          </p:txBody>
        </p:sp>
        <p:sp>
          <p:nvSpPr>
            <p:cNvPr id="15418" name="Rectangle 63"/>
            <p:cNvSpPr>
              <a:spLocks noChangeArrowheads="1"/>
            </p:cNvSpPr>
            <p:nvPr/>
          </p:nvSpPr>
          <p:spPr bwMode="auto">
            <a:xfrm>
              <a:off x="5383" y="2650"/>
              <a:ext cx="66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900">
                  <a:solidFill>
                    <a:srgbClr val="000000"/>
                  </a:solidFill>
                  <a:latin typeface="Calibri" panose="020F0502020204030204" pitchFamily="34" charset="0"/>
                </a:rPr>
                <a:t>&amp; </a:t>
              </a:r>
              <a:endParaRPr lang="en-US" altLang="ru-RU"/>
            </a:p>
          </p:txBody>
        </p:sp>
        <p:sp>
          <p:nvSpPr>
            <p:cNvPr id="15419" name="Rectangle 64"/>
            <p:cNvSpPr>
              <a:spLocks noChangeArrowheads="1"/>
            </p:cNvSpPr>
            <p:nvPr/>
          </p:nvSpPr>
          <p:spPr bwMode="auto">
            <a:xfrm>
              <a:off x="5446" y="2650"/>
              <a:ext cx="138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900">
                  <a:solidFill>
                    <a:srgbClr val="000000"/>
                  </a:solidFill>
                  <a:latin typeface="Calibri" panose="020F0502020204030204" pitchFamily="34" charset="0"/>
                </a:rPr>
                <a:t>Devt</a:t>
              </a:r>
              <a:endParaRPr lang="en-US" altLang="ru-RU"/>
            </a:p>
          </p:txBody>
        </p:sp>
        <p:sp>
          <p:nvSpPr>
            <p:cNvPr id="15420" name="Rectangle 65"/>
            <p:cNvSpPr>
              <a:spLocks noChangeArrowheads="1"/>
            </p:cNvSpPr>
            <p:nvPr/>
          </p:nvSpPr>
          <p:spPr bwMode="auto">
            <a:xfrm>
              <a:off x="5586" y="2650"/>
              <a:ext cx="3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900">
                  <a:solidFill>
                    <a:srgbClr val="000000"/>
                  </a:solidFill>
                  <a:latin typeface="Calibri" panose="020F0502020204030204" pitchFamily="34" charset="0"/>
                </a:rPr>
                <a:t>. </a:t>
              </a:r>
              <a:endParaRPr lang="en-US" altLang="ru-RU"/>
            </a:p>
          </p:txBody>
        </p:sp>
        <p:sp>
          <p:nvSpPr>
            <p:cNvPr id="15421" name="Rectangle 66"/>
            <p:cNvSpPr>
              <a:spLocks noChangeArrowheads="1"/>
            </p:cNvSpPr>
            <p:nvPr/>
          </p:nvSpPr>
          <p:spPr bwMode="auto">
            <a:xfrm>
              <a:off x="5415" y="2740"/>
              <a:ext cx="156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900">
                  <a:solidFill>
                    <a:srgbClr val="000000"/>
                  </a:solidFill>
                  <a:latin typeface="Calibri" panose="020F0502020204030204" pitchFamily="34" charset="0"/>
                </a:rPr>
                <a:t>Plans</a:t>
              </a:r>
              <a:endParaRPr lang="en-US" altLang="ru-RU"/>
            </a:p>
          </p:txBody>
        </p:sp>
        <p:pic>
          <p:nvPicPr>
            <p:cNvPr id="15422" name="Picture 67"/>
            <p:cNvPicPr>
              <a:picLocks noChangeAspect="1" noChangeArrowheads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2" y="1005"/>
              <a:ext cx="145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23" name="Picture 68"/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2" y="1005"/>
              <a:ext cx="145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24" name="Picture 69"/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3" y="1019"/>
              <a:ext cx="1410" cy="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425" name="Freeform 70"/>
            <p:cNvSpPr>
              <a:spLocks noEditPoints="1"/>
            </p:cNvSpPr>
            <p:nvPr/>
          </p:nvSpPr>
          <p:spPr bwMode="auto">
            <a:xfrm>
              <a:off x="3402" y="1018"/>
              <a:ext cx="1413" cy="450"/>
            </a:xfrm>
            <a:custGeom>
              <a:avLst/>
              <a:gdLst>
                <a:gd name="T0" fmla="*/ 0 w 6480"/>
                <a:gd name="T1" fmla="*/ 0 h 2064"/>
                <a:gd name="T2" fmla="*/ 0 w 6480"/>
                <a:gd name="T3" fmla="*/ 0 h 2064"/>
                <a:gd name="T4" fmla="*/ 0 w 6480"/>
                <a:gd name="T5" fmla="*/ 0 h 2064"/>
                <a:gd name="T6" fmla="*/ 0 w 6480"/>
                <a:gd name="T7" fmla="*/ 0 h 2064"/>
                <a:gd name="T8" fmla="*/ 0 w 6480"/>
                <a:gd name="T9" fmla="*/ 0 h 2064"/>
                <a:gd name="T10" fmla="*/ 0 w 6480"/>
                <a:gd name="T11" fmla="*/ 0 h 2064"/>
                <a:gd name="T12" fmla="*/ 0 w 6480"/>
                <a:gd name="T13" fmla="*/ 0 h 2064"/>
                <a:gd name="T14" fmla="*/ 0 w 6480"/>
                <a:gd name="T15" fmla="*/ 0 h 2064"/>
                <a:gd name="T16" fmla="*/ 0 w 6480"/>
                <a:gd name="T17" fmla="*/ 0 h 2064"/>
                <a:gd name="T18" fmla="*/ 0 w 6480"/>
                <a:gd name="T19" fmla="*/ 0 h 2064"/>
                <a:gd name="T20" fmla="*/ 0 w 6480"/>
                <a:gd name="T21" fmla="*/ 0 h 2064"/>
                <a:gd name="T22" fmla="*/ 0 w 6480"/>
                <a:gd name="T23" fmla="*/ 0 h 2064"/>
                <a:gd name="T24" fmla="*/ 0 w 6480"/>
                <a:gd name="T25" fmla="*/ 0 h 2064"/>
                <a:gd name="T26" fmla="*/ 0 w 6480"/>
                <a:gd name="T27" fmla="*/ 0 h 2064"/>
                <a:gd name="T28" fmla="*/ 0 w 6480"/>
                <a:gd name="T29" fmla="*/ 0 h 2064"/>
                <a:gd name="T30" fmla="*/ 0 w 6480"/>
                <a:gd name="T31" fmla="*/ 0 h 2064"/>
                <a:gd name="T32" fmla="*/ 0 w 6480"/>
                <a:gd name="T33" fmla="*/ 0 h 2064"/>
                <a:gd name="T34" fmla="*/ 0 w 6480"/>
                <a:gd name="T35" fmla="*/ 0 h 206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480"/>
                <a:gd name="T55" fmla="*/ 0 h 2064"/>
                <a:gd name="T56" fmla="*/ 6480 w 6480"/>
                <a:gd name="T57" fmla="*/ 2064 h 206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480" h="2064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6472" y="0"/>
                  </a:lnTo>
                  <a:cubicBezTo>
                    <a:pt x="6477" y="0"/>
                    <a:pt x="6480" y="4"/>
                    <a:pt x="6480" y="8"/>
                  </a:cubicBezTo>
                  <a:lnTo>
                    <a:pt x="6480" y="2056"/>
                  </a:lnTo>
                  <a:cubicBezTo>
                    <a:pt x="6480" y="2061"/>
                    <a:pt x="6477" y="2064"/>
                    <a:pt x="6472" y="2064"/>
                  </a:cubicBezTo>
                  <a:lnTo>
                    <a:pt x="8" y="2064"/>
                  </a:lnTo>
                  <a:cubicBezTo>
                    <a:pt x="4" y="2064"/>
                    <a:pt x="0" y="2061"/>
                    <a:pt x="0" y="2056"/>
                  </a:cubicBezTo>
                  <a:lnTo>
                    <a:pt x="0" y="8"/>
                  </a:lnTo>
                  <a:close/>
                  <a:moveTo>
                    <a:pt x="16" y="2056"/>
                  </a:moveTo>
                  <a:lnTo>
                    <a:pt x="8" y="2048"/>
                  </a:lnTo>
                  <a:lnTo>
                    <a:pt x="6472" y="2048"/>
                  </a:lnTo>
                  <a:lnTo>
                    <a:pt x="6464" y="2056"/>
                  </a:lnTo>
                  <a:lnTo>
                    <a:pt x="6464" y="8"/>
                  </a:lnTo>
                  <a:lnTo>
                    <a:pt x="6472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2056"/>
                  </a:lnTo>
                  <a:close/>
                </a:path>
              </a:pathLst>
            </a:custGeom>
            <a:solidFill>
              <a:srgbClr val="BE4B48"/>
            </a:solidFill>
            <a:ln w="0">
              <a:solidFill>
                <a:srgbClr val="BE4B48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5426" name="Rectangle 71"/>
            <p:cNvSpPr>
              <a:spLocks noChangeArrowheads="1"/>
            </p:cNvSpPr>
            <p:nvPr/>
          </p:nvSpPr>
          <p:spPr bwMode="auto">
            <a:xfrm>
              <a:off x="3551" y="1008"/>
              <a:ext cx="19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1200" b="1">
                  <a:solidFill>
                    <a:srgbClr val="FFFFFF"/>
                  </a:solidFill>
                  <a:latin typeface="Calibri" panose="020F0502020204030204" pitchFamily="34" charset="0"/>
                </a:rPr>
                <a:t>Inter</a:t>
              </a:r>
              <a:endParaRPr lang="en-US" altLang="ru-RU"/>
            </a:p>
          </p:txBody>
        </p:sp>
        <p:sp>
          <p:nvSpPr>
            <p:cNvPr id="15427" name="Rectangle 72"/>
            <p:cNvSpPr>
              <a:spLocks noChangeArrowheads="1"/>
            </p:cNvSpPr>
            <p:nvPr/>
          </p:nvSpPr>
          <p:spPr bwMode="auto">
            <a:xfrm>
              <a:off x="3743" y="1008"/>
              <a:ext cx="2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1200" b="1">
                  <a:solidFill>
                    <a:srgbClr val="FFFFFF"/>
                  </a:solidFill>
                  <a:latin typeface="Calibri" panose="020F0502020204030204" pitchFamily="34" charset="0"/>
                </a:rPr>
                <a:t>-</a:t>
              </a:r>
              <a:endParaRPr lang="en-US" altLang="ru-RU"/>
            </a:p>
          </p:txBody>
        </p:sp>
        <p:sp>
          <p:nvSpPr>
            <p:cNvPr id="15428" name="Rectangle 73"/>
            <p:cNvSpPr>
              <a:spLocks noChangeArrowheads="1"/>
            </p:cNvSpPr>
            <p:nvPr/>
          </p:nvSpPr>
          <p:spPr bwMode="auto">
            <a:xfrm>
              <a:off x="3771" y="1008"/>
              <a:ext cx="92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1200" b="1" dirty="0">
                  <a:solidFill>
                    <a:srgbClr val="FFFFFF"/>
                  </a:solidFill>
                  <a:latin typeface="Calibri" panose="020F0502020204030204" pitchFamily="34" charset="0"/>
                </a:rPr>
                <a:t>Ministerial  Committee</a:t>
              </a:r>
              <a:endParaRPr lang="en-US" altLang="ru-RU" dirty="0"/>
            </a:p>
          </p:txBody>
        </p:sp>
        <p:sp>
          <p:nvSpPr>
            <p:cNvPr id="15429" name="Rectangle 74"/>
            <p:cNvSpPr>
              <a:spLocks noChangeArrowheads="1"/>
            </p:cNvSpPr>
            <p:nvPr/>
          </p:nvSpPr>
          <p:spPr bwMode="auto">
            <a:xfrm>
              <a:off x="3501" y="1126"/>
              <a:ext cx="706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1200" dirty="0">
                  <a:solidFill>
                    <a:srgbClr val="FFFFFF"/>
                  </a:solidFill>
                  <a:latin typeface="Calibri" panose="020F0502020204030204" pitchFamily="34" charset="0"/>
                </a:rPr>
                <a:t>(Chaired by DPM  </a:t>
              </a:r>
              <a:endParaRPr lang="en-US" altLang="ru-RU" dirty="0"/>
            </a:p>
          </p:txBody>
        </p:sp>
        <p:sp>
          <p:nvSpPr>
            <p:cNvPr id="15431" name="Rectangle 76"/>
            <p:cNvSpPr>
              <a:spLocks noChangeArrowheads="1"/>
            </p:cNvSpPr>
            <p:nvPr/>
          </p:nvSpPr>
          <p:spPr bwMode="auto">
            <a:xfrm>
              <a:off x="4305" y="1147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ru-RU" dirty="0"/>
            </a:p>
          </p:txBody>
        </p:sp>
        <p:sp>
          <p:nvSpPr>
            <p:cNvPr id="15432" name="Rectangle 77"/>
            <p:cNvSpPr>
              <a:spLocks noChangeArrowheads="1"/>
            </p:cNvSpPr>
            <p:nvPr/>
          </p:nvSpPr>
          <p:spPr bwMode="auto">
            <a:xfrm>
              <a:off x="3874" y="1156"/>
              <a:ext cx="51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1200" dirty="0">
                  <a:solidFill>
                    <a:srgbClr val="FFFFFF"/>
                  </a:solidFill>
                  <a:latin typeface="Calibri" panose="020F0502020204030204" pitchFamily="34" charset="0"/>
                </a:rPr>
                <a:t>) </a:t>
              </a:r>
              <a:endParaRPr lang="en-US" altLang="ru-RU" dirty="0"/>
            </a:p>
          </p:txBody>
        </p:sp>
        <p:sp>
          <p:nvSpPr>
            <p:cNvPr id="15433" name="Rectangle 78"/>
            <p:cNvSpPr>
              <a:spLocks noChangeArrowheads="1"/>
            </p:cNvSpPr>
            <p:nvPr/>
          </p:nvSpPr>
          <p:spPr bwMode="auto">
            <a:xfrm>
              <a:off x="3905" y="1132"/>
              <a:ext cx="1431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1200" dirty="0">
                  <a:solidFill>
                    <a:srgbClr val="FFFFFF"/>
                  </a:solidFill>
                  <a:latin typeface="Calibri" panose="020F0502020204030204" pitchFamily="34" charset="0"/>
                </a:rPr>
                <a:t>with representatives of Committees </a:t>
              </a:r>
              <a:endParaRPr lang="en-US" altLang="ru-RU" dirty="0"/>
            </a:p>
          </p:txBody>
        </p:sp>
        <p:sp>
          <p:nvSpPr>
            <p:cNvPr id="15434" name="Rectangle 79"/>
            <p:cNvSpPr>
              <a:spLocks noChangeArrowheads="1"/>
            </p:cNvSpPr>
            <p:nvPr/>
          </p:nvSpPr>
          <p:spPr bwMode="auto">
            <a:xfrm>
              <a:off x="3694" y="1258"/>
              <a:ext cx="85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1200" dirty="0">
                  <a:solidFill>
                    <a:srgbClr val="FFFFFF"/>
                  </a:solidFill>
                  <a:latin typeface="Calibri" panose="020F0502020204030204" pitchFamily="34" charset="0"/>
                </a:rPr>
                <a:t>and Sector Ministries </a:t>
              </a:r>
              <a:endParaRPr lang="en-US" altLang="ru-RU" dirty="0"/>
            </a:p>
          </p:txBody>
        </p:sp>
        <p:sp>
          <p:nvSpPr>
            <p:cNvPr id="15435" name="Rectangle 80"/>
            <p:cNvSpPr>
              <a:spLocks noChangeArrowheads="1"/>
            </p:cNvSpPr>
            <p:nvPr/>
          </p:nvSpPr>
          <p:spPr bwMode="auto">
            <a:xfrm>
              <a:off x="4003" y="2664"/>
              <a:ext cx="224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700">
                  <a:solidFill>
                    <a:srgbClr val="FFFFFF"/>
                  </a:solidFill>
                  <a:latin typeface="Calibri" panose="020F0502020204030204" pitchFamily="34" charset="0"/>
                </a:rPr>
                <a:t>ADB PMU</a:t>
              </a:r>
              <a:endParaRPr lang="en-US" altLang="ru-RU"/>
            </a:p>
          </p:txBody>
        </p:sp>
        <p:sp>
          <p:nvSpPr>
            <p:cNvPr id="15436" name="Rectangle 81"/>
            <p:cNvSpPr>
              <a:spLocks noChangeArrowheads="1"/>
            </p:cNvSpPr>
            <p:nvPr/>
          </p:nvSpPr>
          <p:spPr bwMode="auto">
            <a:xfrm>
              <a:off x="3849" y="2747"/>
              <a:ext cx="551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700">
                  <a:solidFill>
                    <a:srgbClr val="FFFFFF"/>
                  </a:solidFill>
                  <a:latin typeface="Calibri" panose="020F0502020204030204" pitchFamily="34" charset="0"/>
                </a:rPr>
                <a:t>Including  procurement </a:t>
              </a:r>
              <a:endParaRPr lang="en-US" altLang="ru-RU"/>
            </a:p>
          </p:txBody>
        </p:sp>
        <p:sp>
          <p:nvSpPr>
            <p:cNvPr id="15437" name="Rectangle 82"/>
            <p:cNvSpPr>
              <a:spLocks noChangeArrowheads="1"/>
            </p:cNvSpPr>
            <p:nvPr/>
          </p:nvSpPr>
          <p:spPr bwMode="auto">
            <a:xfrm>
              <a:off x="3877" y="2807"/>
              <a:ext cx="493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700">
                  <a:solidFill>
                    <a:srgbClr val="FFFFFF"/>
                  </a:solidFill>
                  <a:latin typeface="Calibri" panose="020F0502020204030204" pitchFamily="34" charset="0"/>
                </a:rPr>
                <a:t>experts and National </a:t>
              </a:r>
              <a:endParaRPr lang="en-US" altLang="ru-RU"/>
            </a:p>
          </p:txBody>
        </p:sp>
        <p:sp>
          <p:nvSpPr>
            <p:cNvPr id="15438" name="Rectangle 83"/>
            <p:cNvSpPr>
              <a:spLocks noChangeArrowheads="1"/>
            </p:cNvSpPr>
            <p:nvPr/>
          </p:nvSpPr>
          <p:spPr bwMode="auto">
            <a:xfrm>
              <a:off x="3968" y="2870"/>
              <a:ext cx="299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700">
                  <a:solidFill>
                    <a:srgbClr val="FFFFFF"/>
                  </a:solidFill>
                  <a:latin typeface="Calibri" panose="020F0502020204030204" pitchFamily="34" charset="0"/>
                </a:rPr>
                <a:t>counterparts</a:t>
              </a:r>
              <a:endParaRPr lang="en-US" altLang="ru-RU"/>
            </a:p>
          </p:txBody>
        </p:sp>
        <p:pic>
          <p:nvPicPr>
            <p:cNvPr id="15439" name="Picture 84"/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8" y="2582"/>
              <a:ext cx="674" cy="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40" name="Picture 85"/>
            <p:cNvPicPr>
              <a:picLocks noChangeAspect="1" noChangeArrowheads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8" y="2582"/>
              <a:ext cx="674" cy="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41" name="Picture 86"/>
            <p:cNvPicPr>
              <a:picLocks noChangeAspect="1" noChangeArrowheads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0" y="2572"/>
              <a:ext cx="586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42" name="Picture 87"/>
            <p:cNvPicPr>
              <a:picLocks noChangeAspect="1" noChangeArrowheads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0" y="2572"/>
              <a:ext cx="586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43" name="Picture 88"/>
            <p:cNvPicPr>
              <a:picLocks noChangeAspect="1" noChangeArrowheads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9" y="2596"/>
              <a:ext cx="628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444" name="Freeform 89"/>
            <p:cNvSpPr>
              <a:spLocks noEditPoints="1"/>
            </p:cNvSpPr>
            <p:nvPr/>
          </p:nvSpPr>
          <p:spPr bwMode="auto">
            <a:xfrm>
              <a:off x="4497" y="2594"/>
              <a:ext cx="632" cy="433"/>
            </a:xfrm>
            <a:custGeom>
              <a:avLst/>
              <a:gdLst>
                <a:gd name="T0" fmla="*/ 0 w 2896"/>
                <a:gd name="T1" fmla="*/ 0 h 1984"/>
                <a:gd name="T2" fmla="*/ 0 w 2896"/>
                <a:gd name="T3" fmla="*/ 0 h 1984"/>
                <a:gd name="T4" fmla="*/ 0 w 2896"/>
                <a:gd name="T5" fmla="*/ 0 h 1984"/>
                <a:gd name="T6" fmla="*/ 0 w 2896"/>
                <a:gd name="T7" fmla="*/ 0 h 1984"/>
                <a:gd name="T8" fmla="*/ 0 w 2896"/>
                <a:gd name="T9" fmla="*/ 0 h 1984"/>
                <a:gd name="T10" fmla="*/ 0 w 2896"/>
                <a:gd name="T11" fmla="*/ 0 h 1984"/>
                <a:gd name="T12" fmla="*/ 0 w 2896"/>
                <a:gd name="T13" fmla="*/ 0 h 1984"/>
                <a:gd name="T14" fmla="*/ 0 w 2896"/>
                <a:gd name="T15" fmla="*/ 0 h 1984"/>
                <a:gd name="T16" fmla="*/ 0 w 2896"/>
                <a:gd name="T17" fmla="*/ 0 h 1984"/>
                <a:gd name="T18" fmla="*/ 0 w 2896"/>
                <a:gd name="T19" fmla="*/ 0 h 1984"/>
                <a:gd name="T20" fmla="*/ 0 w 2896"/>
                <a:gd name="T21" fmla="*/ 0 h 1984"/>
                <a:gd name="T22" fmla="*/ 0 w 2896"/>
                <a:gd name="T23" fmla="*/ 0 h 1984"/>
                <a:gd name="T24" fmla="*/ 0 w 2896"/>
                <a:gd name="T25" fmla="*/ 0 h 1984"/>
                <a:gd name="T26" fmla="*/ 0 w 2896"/>
                <a:gd name="T27" fmla="*/ 0 h 1984"/>
                <a:gd name="T28" fmla="*/ 0 w 2896"/>
                <a:gd name="T29" fmla="*/ 0 h 1984"/>
                <a:gd name="T30" fmla="*/ 0 w 2896"/>
                <a:gd name="T31" fmla="*/ 0 h 1984"/>
                <a:gd name="T32" fmla="*/ 0 w 2896"/>
                <a:gd name="T33" fmla="*/ 0 h 1984"/>
                <a:gd name="T34" fmla="*/ 0 w 2896"/>
                <a:gd name="T35" fmla="*/ 0 h 198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896"/>
                <a:gd name="T55" fmla="*/ 0 h 1984"/>
                <a:gd name="T56" fmla="*/ 2896 w 2896"/>
                <a:gd name="T57" fmla="*/ 1984 h 198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896" h="1984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888" y="0"/>
                  </a:lnTo>
                  <a:cubicBezTo>
                    <a:pt x="2893" y="0"/>
                    <a:pt x="2896" y="4"/>
                    <a:pt x="2896" y="8"/>
                  </a:cubicBezTo>
                  <a:lnTo>
                    <a:pt x="2896" y="1976"/>
                  </a:lnTo>
                  <a:cubicBezTo>
                    <a:pt x="2896" y="1981"/>
                    <a:pt x="2893" y="1984"/>
                    <a:pt x="2888" y="1984"/>
                  </a:cubicBezTo>
                  <a:lnTo>
                    <a:pt x="8" y="1984"/>
                  </a:lnTo>
                  <a:cubicBezTo>
                    <a:pt x="4" y="1984"/>
                    <a:pt x="0" y="1981"/>
                    <a:pt x="0" y="1976"/>
                  </a:cubicBezTo>
                  <a:lnTo>
                    <a:pt x="0" y="8"/>
                  </a:lnTo>
                  <a:close/>
                  <a:moveTo>
                    <a:pt x="16" y="1976"/>
                  </a:moveTo>
                  <a:lnTo>
                    <a:pt x="8" y="1968"/>
                  </a:lnTo>
                  <a:lnTo>
                    <a:pt x="2888" y="1968"/>
                  </a:lnTo>
                  <a:lnTo>
                    <a:pt x="2880" y="1976"/>
                  </a:lnTo>
                  <a:lnTo>
                    <a:pt x="2880" y="8"/>
                  </a:lnTo>
                  <a:lnTo>
                    <a:pt x="2888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1976"/>
                  </a:lnTo>
                  <a:close/>
                </a:path>
              </a:pathLst>
            </a:custGeom>
            <a:solidFill>
              <a:srgbClr val="4A7EBB"/>
            </a:solidFill>
            <a:ln w="0">
              <a:solidFill>
                <a:srgbClr val="4A7EBB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5445" name="Rectangle 90"/>
            <p:cNvSpPr>
              <a:spLocks noChangeArrowheads="1"/>
            </p:cNvSpPr>
            <p:nvPr/>
          </p:nvSpPr>
          <p:spPr bwMode="auto">
            <a:xfrm>
              <a:off x="4651" y="2610"/>
              <a:ext cx="177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1000">
                  <a:solidFill>
                    <a:srgbClr val="FFFFFF"/>
                  </a:solidFill>
                  <a:latin typeface="Calibri" panose="020F0502020204030204" pitchFamily="34" charset="0"/>
                </a:rPr>
                <a:t>EBRD</a:t>
              </a:r>
              <a:endParaRPr lang="en-US" altLang="ru-RU"/>
            </a:p>
          </p:txBody>
        </p:sp>
        <p:sp>
          <p:nvSpPr>
            <p:cNvPr id="15446" name="Rectangle 91"/>
            <p:cNvSpPr>
              <a:spLocks noChangeArrowheads="1"/>
            </p:cNvSpPr>
            <p:nvPr/>
          </p:nvSpPr>
          <p:spPr bwMode="auto">
            <a:xfrm>
              <a:off x="4836" y="2610"/>
              <a:ext cx="2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1000">
                  <a:solidFill>
                    <a:srgbClr val="FFFFFF"/>
                  </a:solidFill>
                  <a:latin typeface="Calibri" panose="020F0502020204030204" pitchFamily="34" charset="0"/>
                </a:rPr>
                <a:t>-</a:t>
              </a:r>
              <a:endParaRPr lang="en-US" altLang="ru-RU"/>
            </a:p>
          </p:txBody>
        </p:sp>
        <p:sp>
          <p:nvSpPr>
            <p:cNvPr id="15447" name="Rectangle 92"/>
            <p:cNvSpPr>
              <a:spLocks noChangeArrowheads="1"/>
            </p:cNvSpPr>
            <p:nvPr/>
          </p:nvSpPr>
          <p:spPr bwMode="auto">
            <a:xfrm>
              <a:off x="4861" y="2610"/>
              <a:ext cx="10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1000">
                  <a:solidFill>
                    <a:srgbClr val="FFFFFF"/>
                  </a:solidFill>
                  <a:latin typeface="Calibri" panose="020F0502020204030204" pitchFamily="34" charset="0"/>
                </a:rPr>
                <a:t>led</a:t>
              </a:r>
              <a:endParaRPr lang="en-US" altLang="ru-RU"/>
            </a:p>
          </p:txBody>
        </p:sp>
        <p:sp>
          <p:nvSpPr>
            <p:cNvPr id="15448" name="Rectangle 93"/>
            <p:cNvSpPr>
              <a:spLocks noChangeArrowheads="1"/>
            </p:cNvSpPr>
            <p:nvPr/>
          </p:nvSpPr>
          <p:spPr bwMode="auto">
            <a:xfrm>
              <a:off x="4589" y="2712"/>
              <a:ext cx="19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1100">
                  <a:solidFill>
                    <a:srgbClr val="FFFFFF"/>
                  </a:solidFill>
                  <a:latin typeface="Calibri" panose="020F0502020204030204" pitchFamily="34" charset="0"/>
                </a:rPr>
                <a:t>Work</a:t>
              </a:r>
              <a:endParaRPr lang="en-US" altLang="ru-RU"/>
            </a:p>
          </p:txBody>
        </p:sp>
        <p:sp>
          <p:nvSpPr>
            <p:cNvPr id="15449" name="Rectangle 94"/>
            <p:cNvSpPr>
              <a:spLocks noChangeArrowheads="1"/>
            </p:cNvSpPr>
            <p:nvPr/>
          </p:nvSpPr>
          <p:spPr bwMode="auto">
            <a:xfrm>
              <a:off x="4770" y="2712"/>
              <a:ext cx="2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1100">
                  <a:solidFill>
                    <a:srgbClr val="FFFFFF"/>
                  </a:solidFill>
                  <a:latin typeface="Calibri" panose="020F0502020204030204" pitchFamily="34" charset="0"/>
                </a:rPr>
                <a:t>-</a:t>
              </a:r>
              <a:endParaRPr lang="en-US" altLang="ru-RU"/>
            </a:p>
          </p:txBody>
        </p:sp>
        <p:sp>
          <p:nvSpPr>
            <p:cNvPr id="15450" name="Rectangle 95"/>
            <p:cNvSpPr>
              <a:spLocks noChangeArrowheads="1"/>
            </p:cNvSpPr>
            <p:nvPr/>
          </p:nvSpPr>
          <p:spPr bwMode="auto">
            <a:xfrm>
              <a:off x="4794" y="2712"/>
              <a:ext cx="25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1100">
                  <a:solidFill>
                    <a:srgbClr val="FFFFFF"/>
                  </a:solidFill>
                  <a:latin typeface="Calibri" panose="020F0502020204030204" pitchFamily="34" charset="0"/>
                </a:rPr>
                <a:t>stream</a:t>
              </a:r>
              <a:endParaRPr lang="en-US" altLang="ru-RU"/>
            </a:p>
          </p:txBody>
        </p:sp>
        <p:pic>
          <p:nvPicPr>
            <p:cNvPr id="15451" name="Picture 96"/>
            <p:cNvPicPr>
              <a:picLocks noChangeAspect="1" noChangeArrowheads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8" y="3185"/>
              <a:ext cx="2188" cy="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52" name="Picture 97"/>
            <p:cNvPicPr>
              <a:picLocks noChangeAspect="1" noChangeArrowheads="1"/>
            </p:cNvPicPr>
            <p:nvPr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8" y="3185"/>
              <a:ext cx="2188" cy="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53" name="Picture 98"/>
            <p:cNvPicPr>
              <a:picLocks noChangeAspect="1" noChangeArrowheads="1"/>
            </p:cNvPicPr>
            <p:nvPr/>
          </p:nvPicPr>
          <p:blipFill>
            <a:blip r:embed="rId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9" y="3199"/>
              <a:ext cx="2143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454" name="Freeform 99"/>
            <p:cNvSpPr>
              <a:spLocks noEditPoints="1"/>
            </p:cNvSpPr>
            <p:nvPr/>
          </p:nvSpPr>
          <p:spPr bwMode="auto">
            <a:xfrm>
              <a:off x="3007" y="3198"/>
              <a:ext cx="2146" cy="251"/>
            </a:xfrm>
            <a:custGeom>
              <a:avLst/>
              <a:gdLst>
                <a:gd name="T0" fmla="*/ 0 w 9840"/>
                <a:gd name="T1" fmla="*/ 0 h 1152"/>
                <a:gd name="T2" fmla="*/ 0 w 9840"/>
                <a:gd name="T3" fmla="*/ 0 h 1152"/>
                <a:gd name="T4" fmla="*/ 0 w 9840"/>
                <a:gd name="T5" fmla="*/ 0 h 1152"/>
                <a:gd name="T6" fmla="*/ 0 w 9840"/>
                <a:gd name="T7" fmla="*/ 0 h 1152"/>
                <a:gd name="T8" fmla="*/ 0 w 9840"/>
                <a:gd name="T9" fmla="*/ 0 h 1152"/>
                <a:gd name="T10" fmla="*/ 0 w 9840"/>
                <a:gd name="T11" fmla="*/ 0 h 1152"/>
                <a:gd name="T12" fmla="*/ 0 w 9840"/>
                <a:gd name="T13" fmla="*/ 0 h 1152"/>
                <a:gd name="T14" fmla="*/ 0 w 9840"/>
                <a:gd name="T15" fmla="*/ 0 h 1152"/>
                <a:gd name="T16" fmla="*/ 0 w 9840"/>
                <a:gd name="T17" fmla="*/ 0 h 1152"/>
                <a:gd name="T18" fmla="*/ 0 w 9840"/>
                <a:gd name="T19" fmla="*/ 0 h 1152"/>
                <a:gd name="T20" fmla="*/ 0 w 9840"/>
                <a:gd name="T21" fmla="*/ 0 h 1152"/>
                <a:gd name="T22" fmla="*/ 0 w 9840"/>
                <a:gd name="T23" fmla="*/ 0 h 1152"/>
                <a:gd name="T24" fmla="*/ 0 w 9840"/>
                <a:gd name="T25" fmla="*/ 0 h 1152"/>
                <a:gd name="T26" fmla="*/ 0 w 9840"/>
                <a:gd name="T27" fmla="*/ 0 h 1152"/>
                <a:gd name="T28" fmla="*/ 0 w 9840"/>
                <a:gd name="T29" fmla="*/ 0 h 1152"/>
                <a:gd name="T30" fmla="*/ 0 w 9840"/>
                <a:gd name="T31" fmla="*/ 0 h 1152"/>
                <a:gd name="T32" fmla="*/ 0 w 9840"/>
                <a:gd name="T33" fmla="*/ 0 h 1152"/>
                <a:gd name="T34" fmla="*/ 0 w 9840"/>
                <a:gd name="T35" fmla="*/ 0 h 115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840"/>
                <a:gd name="T55" fmla="*/ 0 h 1152"/>
                <a:gd name="T56" fmla="*/ 9840 w 9840"/>
                <a:gd name="T57" fmla="*/ 1152 h 115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840" h="1152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9832" y="0"/>
                  </a:lnTo>
                  <a:cubicBezTo>
                    <a:pt x="9837" y="0"/>
                    <a:pt x="9840" y="4"/>
                    <a:pt x="9840" y="8"/>
                  </a:cubicBezTo>
                  <a:lnTo>
                    <a:pt x="9840" y="1144"/>
                  </a:lnTo>
                  <a:cubicBezTo>
                    <a:pt x="9840" y="1149"/>
                    <a:pt x="9837" y="1152"/>
                    <a:pt x="9832" y="1152"/>
                  </a:cubicBezTo>
                  <a:lnTo>
                    <a:pt x="8" y="1152"/>
                  </a:lnTo>
                  <a:cubicBezTo>
                    <a:pt x="4" y="1152"/>
                    <a:pt x="0" y="1149"/>
                    <a:pt x="0" y="1144"/>
                  </a:cubicBezTo>
                  <a:lnTo>
                    <a:pt x="0" y="8"/>
                  </a:lnTo>
                  <a:close/>
                  <a:moveTo>
                    <a:pt x="16" y="1144"/>
                  </a:moveTo>
                  <a:lnTo>
                    <a:pt x="8" y="1136"/>
                  </a:lnTo>
                  <a:lnTo>
                    <a:pt x="9832" y="1136"/>
                  </a:lnTo>
                  <a:lnTo>
                    <a:pt x="9824" y="1144"/>
                  </a:lnTo>
                  <a:lnTo>
                    <a:pt x="9824" y="8"/>
                  </a:lnTo>
                  <a:lnTo>
                    <a:pt x="9832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1144"/>
                  </a:lnTo>
                  <a:close/>
                </a:path>
              </a:pathLst>
            </a:custGeom>
            <a:solidFill>
              <a:srgbClr val="F69240"/>
            </a:solidFill>
            <a:ln w="0">
              <a:solidFill>
                <a:srgbClr val="F6924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5455" name="Rectangle 100"/>
            <p:cNvSpPr>
              <a:spLocks noChangeArrowheads="1"/>
            </p:cNvSpPr>
            <p:nvPr/>
          </p:nvSpPr>
          <p:spPr bwMode="auto">
            <a:xfrm>
              <a:off x="3577" y="3263"/>
              <a:ext cx="1051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1200">
                  <a:solidFill>
                    <a:srgbClr val="FFFFFF"/>
                  </a:solidFill>
                  <a:latin typeface="Calibri" panose="020F0502020204030204" pitchFamily="34" charset="0"/>
                </a:rPr>
                <a:t>PPCR Investment Activities</a:t>
              </a:r>
              <a:endParaRPr lang="en-US" altLang="ru-RU"/>
            </a:p>
          </p:txBody>
        </p:sp>
        <p:pic>
          <p:nvPicPr>
            <p:cNvPr id="15456" name="Picture 101"/>
            <p:cNvPicPr>
              <a:picLocks noChangeAspect="1" noChangeArrowheads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2962"/>
              <a:ext cx="53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57" name="Picture 102"/>
            <p:cNvPicPr>
              <a:picLocks noChangeAspect="1" noChangeArrowheads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2962"/>
              <a:ext cx="53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458" name="Rectangle 103"/>
            <p:cNvSpPr>
              <a:spLocks noChangeArrowheads="1"/>
            </p:cNvSpPr>
            <p:nvPr/>
          </p:nvSpPr>
          <p:spPr bwMode="auto">
            <a:xfrm>
              <a:off x="4100" y="2973"/>
              <a:ext cx="10" cy="227"/>
            </a:xfrm>
            <a:prstGeom prst="rect">
              <a:avLst/>
            </a:prstGeom>
            <a:solidFill>
              <a:srgbClr val="C0504D"/>
            </a:solidFill>
            <a:ln w="0">
              <a:solidFill>
                <a:srgbClr val="C0504D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pic>
          <p:nvPicPr>
            <p:cNvPr id="15459" name="Picture 104"/>
            <p:cNvPicPr>
              <a:picLocks noChangeAspect="1" noChangeArrowheads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1" y="2879"/>
              <a:ext cx="52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60" name="Picture 105"/>
            <p:cNvPicPr>
              <a:picLocks noChangeAspect="1" noChangeArrowheads="1"/>
            </p:cNvPicPr>
            <p:nvPr/>
          </p:nvPicPr>
          <p:blipFill>
            <a:blip r:embed="rId4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1" y="2879"/>
              <a:ext cx="52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461" name="Rectangle 106"/>
            <p:cNvSpPr>
              <a:spLocks noChangeArrowheads="1"/>
            </p:cNvSpPr>
            <p:nvPr/>
          </p:nvSpPr>
          <p:spPr bwMode="auto">
            <a:xfrm>
              <a:off x="3290" y="2889"/>
              <a:ext cx="10" cy="310"/>
            </a:xfrm>
            <a:prstGeom prst="rect">
              <a:avLst/>
            </a:prstGeom>
            <a:solidFill>
              <a:srgbClr val="C0504D"/>
            </a:solidFill>
            <a:ln w="0">
              <a:solidFill>
                <a:srgbClr val="C0504D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pic>
          <p:nvPicPr>
            <p:cNvPr id="15462" name="Picture 107"/>
            <p:cNvPicPr>
              <a:picLocks noChangeAspect="1" noChangeArrowheads="1"/>
            </p:cNvPicPr>
            <p:nvPr/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3" y="3018"/>
              <a:ext cx="53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63" name="Picture 108"/>
            <p:cNvPicPr>
              <a:picLocks noChangeAspect="1" noChangeArrowheads="1"/>
            </p:cNvPicPr>
            <p:nvPr/>
          </p:nvPicPr>
          <p:blipFill>
            <a:blip r:embed="rId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3" y="3018"/>
              <a:ext cx="53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464" name="Rectangle 109"/>
            <p:cNvSpPr>
              <a:spLocks noChangeArrowheads="1"/>
            </p:cNvSpPr>
            <p:nvPr/>
          </p:nvSpPr>
          <p:spPr bwMode="auto">
            <a:xfrm>
              <a:off x="4832" y="3029"/>
              <a:ext cx="11" cy="170"/>
            </a:xfrm>
            <a:prstGeom prst="rect">
              <a:avLst/>
            </a:prstGeom>
            <a:solidFill>
              <a:srgbClr val="C0504D"/>
            </a:solidFill>
            <a:ln w="0">
              <a:solidFill>
                <a:srgbClr val="C0504D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5465" name="Freeform 110"/>
            <p:cNvSpPr>
              <a:spLocks noEditPoints="1"/>
            </p:cNvSpPr>
            <p:nvPr/>
          </p:nvSpPr>
          <p:spPr bwMode="auto">
            <a:xfrm>
              <a:off x="4916" y="2387"/>
              <a:ext cx="4" cy="224"/>
            </a:xfrm>
            <a:custGeom>
              <a:avLst/>
              <a:gdLst>
                <a:gd name="T0" fmla="*/ 4 w 4"/>
                <a:gd name="T1" fmla="*/ 0 h 224"/>
                <a:gd name="T2" fmla="*/ 4 w 4"/>
                <a:gd name="T3" fmla="*/ 14 h 224"/>
                <a:gd name="T4" fmla="*/ 0 w 4"/>
                <a:gd name="T5" fmla="*/ 14 h 224"/>
                <a:gd name="T6" fmla="*/ 0 w 4"/>
                <a:gd name="T7" fmla="*/ 0 h 224"/>
                <a:gd name="T8" fmla="*/ 4 w 4"/>
                <a:gd name="T9" fmla="*/ 0 h 224"/>
                <a:gd name="T10" fmla="*/ 4 w 4"/>
                <a:gd name="T11" fmla="*/ 24 h 224"/>
                <a:gd name="T12" fmla="*/ 4 w 4"/>
                <a:gd name="T13" fmla="*/ 38 h 224"/>
                <a:gd name="T14" fmla="*/ 0 w 4"/>
                <a:gd name="T15" fmla="*/ 38 h 224"/>
                <a:gd name="T16" fmla="*/ 0 w 4"/>
                <a:gd name="T17" fmla="*/ 24 h 224"/>
                <a:gd name="T18" fmla="*/ 4 w 4"/>
                <a:gd name="T19" fmla="*/ 24 h 224"/>
                <a:gd name="T20" fmla="*/ 4 w 4"/>
                <a:gd name="T21" fmla="*/ 49 h 224"/>
                <a:gd name="T22" fmla="*/ 4 w 4"/>
                <a:gd name="T23" fmla="*/ 63 h 224"/>
                <a:gd name="T24" fmla="*/ 0 w 4"/>
                <a:gd name="T25" fmla="*/ 63 h 224"/>
                <a:gd name="T26" fmla="*/ 0 w 4"/>
                <a:gd name="T27" fmla="*/ 49 h 224"/>
                <a:gd name="T28" fmla="*/ 4 w 4"/>
                <a:gd name="T29" fmla="*/ 49 h 224"/>
                <a:gd name="T30" fmla="*/ 4 w 4"/>
                <a:gd name="T31" fmla="*/ 73 h 224"/>
                <a:gd name="T32" fmla="*/ 4 w 4"/>
                <a:gd name="T33" fmla="*/ 87 h 224"/>
                <a:gd name="T34" fmla="*/ 0 w 4"/>
                <a:gd name="T35" fmla="*/ 87 h 224"/>
                <a:gd name="T36" fmla="*/ 0 w 4"/>
                <a:gd name="T37" fmla="*/ 73 h 224"/>
                <a:gd name="T38" fmla="*/ 4 w 4"/>
                <a:gd name="T39" fmla="*/ 73 h 224"/>
                <a:gd name="T40" fmla="*/ 4 w 4"/>
                <a:gd name="T41" fmla="*/ 98 h 224"/>
                <a:gd name="T42" fmla="*/ 4 w 4"/>
                <a:gd name="T43" fmla="*/ 112 h 224"/>
                <a:gd name="T44" fmla="*/ 0 w 4"/>
                <a:gd name="T45" fmla="*/ 112 h 224"/>
                <a:gd name="T46" fmla="*/ 0 w 4"/>
                <a:gd name="T47" fmla="*/ 98 h 224"/>
                <a:gd name="T48" fmla="*/ 4 w 4"/>
                <a:gd name="T49" fmla="*/ 98 h 224"/>
                <a:gd name="T50" fmla="*/ 4 w 4"/>
                <a:gd name="T51" fmla="*/ 122 h 224"/>
                <a:gd name="T52" fmla="*/ 4 w 4"/>
                <a:gd name="T53" fmla="*/ 136 h 224"/>
                <a:gd name="T54" fmla="*/ 0 w 4"/>
                <a:gd name="T55" fmla="*/ 136 h 224"/>
                <a:gd name="T56" fmla="*/ 0 w 4"/>
                <a:gd name="T57" fmla="*/ 122 h 224"/>
                <a:gd name="T58" fmla="*/ 4 w 4"/>
                <a:gd name="T59" fmla="*/ 122 h 224"/>
                <a:gd name="T60" fmla="*/ 4 w 4"/>
                <a:gd name="T61" fmla="*/ 146 h 224"/>
                <a:gd name="T62" fmla="*/ 4 w 4"/>
                <a:gd name="T63" fmla="*/ 160 h 224"/>
                <a:gd name="T64" fmla="*/ 0 w 4"/>
                <a:gd name="T65" fmla="*/ 160 h 224"/>
                <a:gd name="T66" fmla="*/ 0 w 4"/>
                <a:gd name="T67" fmla="*/ 146 h 224"/>
                <a:gd name="T68" fmla="*/ 4 w 4"/>
                <a:gd name="T69" fmla="*/ 146 h 224"/>
                <a:gd name="T70" fmla="*/ 4 w 4"/>
                <a:gd name="T71" fmla="*/ 171 h 224"/>
                <a:gd name="T72" fmla="*/ 4 w 4"/>
                <a:gd name="T73" fmla="*/ 185 h 224"/>
                <a:gd name="T74" fmla="*/ 0 w 4"/>
                <a:gd name="T75" fmla="*/ 185 h 224"/>
                <a:gd name="T76" fmla="*/ 0 w 4"/>
                <a:gd name="T77" fmla="*/ 171 h 224"/>
                <a:gd name="T78" fmla="*/ 4 w 4"/>
                <a:gd name="T79" fmla="*/ 171 h 224"/>
                <a:gd name="T80" fmla="*/ 4 w 4"/>
                <a:gd name="T81" fmla="*/ 195 h 224"/>
                <a:gd name="T82" fmla="*/ 4 w 4"/>
                <a:gd name="T83" fmla="*/ 209 h 224"/>
                <a:gd name="T84" fmla="*/ 0 w 4"/>
                <a:gd name="T85" fmla="*/ 209 h 224"/>
                <a:gd name="T86" fmla="*/ 0 w 4"/>
                <a:gd name="T87" fmla="*/ 195 h 224"/>
                <a:gd name="T88" fmla="*/ 4 w 4"/>
                <a:gd name="T89" fmla="*/ 195 h 224"/>
                <a:gd name="T90" fmla="*/ 4 w 4"/>
                <a:gd name="T91" fmla="*/ 220 h 224"/>
                <a:gd name="T92" fmla="*/ 4 w 4"/>
                <a:gd name="T93" fmla="*/ 224 h 224"/>
                <a:gd name="T94" fmla="*/ 0 w 4"/>
                <a:gd name="T95" fmla="*/ 224 h 224"/>
                <a:gd name="T96" fmla="*/ 0 w 4"/>
                <a:gd name="T97" fmla="*/ 220 h 224"/>
                <a:gd name="T98" fmla="*/ 4 w 4"/>
                <a:gd name="T99" fmla="*/ 220 h 22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"/>
                <a:gd name="T151" fmla="*/ 0 h 224"/>
                <a:gd name="T152" fmla="*/ 4 w 4"/>
                <a:gd name="T153" fmla="*/ 224 h 22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" h="224">
                  <a:moveTo>
                    <a:pt x="4" y="0"/>
                  </a:moveTo>
                  <a:lnTo>
                    <a:pt x="4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" y="0"/>
                  </a:lnTo>
                  <a:close/>
                  <a:moveTo>
                    <a:pt x="4" y="24"/>
                  </a:moveTo>
                  <a:lnTo>
                    <a:pt x="4" y="38"/>
                  </a:lnTo>
                  <a:lnTo>
                    <a:pt x="0" y="38"/>
                  </a:lnTo>
                  <a:lnTo>
                    <a:pt x="0" y="24"/>
                  </a:lnTo>
                  <a:lnTo>
                    <a:pt x="4" y="24"/>
                  </a:lnTo>
                  <a:close/>
                  <a:moveTo>
                    <a:pt x="4" y="49"/>
                  </a:moveTo>
                  <a:lnTo>
                    <a:pt x="4" y="63"/>
                  </a:lnTo>
                  <a:lnTo>
                    <a:pt x="0" y="63"/>
                  </a:lnTo>
                  <a:lnTo>
                    <a:pt x="0" y="49"/>
                  </a:lnTo>
                  <a:lnTo>
                    <a:pt x="4" y="49"/>
                  </a:lnTo>
                  <a:close/>
                  <a:moveTo>
                    <a:pt x="4" y="73"/>
                  </a:moveTo>
                  <a:lnTo>
                    <a:pt x="4" y="87"/>
                  </a:lnTo>
                  <a:lnTo>
                    <a:pt x="0" y="87"/>
                  </a:lnTo>
                  <a:lnTo>
                    <a:pt x="0" y="73"/>
                  </a:lnTo>
                  <a:lnTo>
                    <a:pt x="4" y="73"/>
                  </a:lnTo>
                  <a:close/>
                  <a:moveTo>
                    <a:pt x="4" y="98"/>
                  </a:moveTo>
                  <a:lnTo>
                    <a:pt x="4" y="112"/>
                  </a:lnTo>
                  <a:lnTo>
                    <a:pt x="0" y="112"/>
                  </a:lnTo>
                  <a:lnTo>
                    <a:pt x="0" y="98"/>
                  </a:lnTo>
                  <a:lnTo>
                    <a:pt x="4" y="98"/>
                  </a:lnTo>
                  <a:close/>
                  <a:moveTo>
                    <a:pt x="4" y="122"/>
                  </a:moveTo>
                  <a:lnTo>
                    <a:pt x="4" y="136"/>
                  </a:lnTo>
                  <a:lnTo>
                    <a:pt x="0" y="136"/>
                  </a:lnTo>
                  <a:lnTo>
                    <a:pt x="0" y="122"/>
                  </a:lnTo>
                  <a:lnTo>
                    <a:pt x="4" y="122"/>
                  </a:lnTo>
                  <a:close/>
                  <a:moveTo>
                    <a:pt x="4" y="146"/>
                  </a:moveTo>
                  <a:lnTo>
                    <a:pt x="4" y="160"/>
                  </a:lnTo>
                  <a:lnTo>
                    <a:pt x="0" y="160"/>
                  </a:lnTo>
                  <a:lnTo>
                    <a:pt x="0" y="146"/>
                  </a:lnTo>
                  <a:lnTo>
                    <a:pt x="4" y="146"/>
                  </a:lnTo>
                  <a:close/>
                  <a:moveTo>
                    <a:pt x="4" y="171"/>
                  </a:moveTo>
                  <a:lnTo>
                    <a:pt x="4" y="185"/>
                  </a:lnTo>
                  <a:lnTo>
                    <a:pt x="0" y="185"/>
                  </a:lnTo>
                  <a:lnTo>
                    <a:pt x="0" y="171"/>
                  </a:lnTo>
                  <a:lnTo>
                    <a:pt x="4" y="171"/>
                  </a:lnTo>
                  <a:close/>
                  <a:moveTo>
                    <a:pt x="4" y="195"/>
                  </a:moveTo>
                  <a:lnTo>
                    <a:pt x="4" y="209"/>
                  </a:lnTo>
                  <a:lnTo>
                    <a:pt x="0" y="209"/>
                  </a:lnTo>
                  <a:lnTo>
                    <a:pt x="0" y="195"/>
                  </a:lnTo>
                  <a:lnTo>
                    <a:pt x="4" y="195"/>
                  </a:lnTo>
                  <a:close/>
                  <a:moveTo>
                    <a:pt x="4" y="220"/>
                  </a:moveTo>
                  <a:lnTo>
                    <a:pt x="4" y="224"/>
                  </a:lnTo>
                  <a:lnTo>
                    <a:pt x="0" y="224"/>
                  </a:lnTo>
                  <a:lnTo>
                    <a:pt x="0" y="220"/>
                  </a:lnTo>
                  <a:lnTo>
                    <a:pt x="4" y="220"/>
                  </a:lnTo>
                  <a:close/>
                </a:path>
              </a:pathLst>
            </a:custGeom>
            <a:solidFill>
              <a:srgbClr val="385D8A"/>
            </a:solidFill>
            <a:ln w="0">
              <a:solidFill>
                <a:srgbClr val="385D8A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5466" name="Freeform 111"/>
            <p:cNvSpPr>
              <a:spLocks noEditPoints="1"/>
            </p:cNvSpPr>
            <p:nvPr/>
          </p:nvSpPr>
          <p:spPr bwMode="auto">
            <a:xfrm>
              <a:off x="4237" y="2392"/>
              <a:ext cx="456" cy="219"/>
            </a:xfrm>
            <a:custGeom>
              <a:avLst/>
              <a:gdLst>
                <a:gd name="T0" fmla="*/ 12 w 456"/>
                <a:gd name="T1" fmla="*/ 210 h 219"/>
                <a:gd name="T2" fmla="*/ 1 w 456"/>
                <a:gd name="T3" fmla="*/ 219 h 219"/>
                <a:gd name="T4" fmla="*/ 22 w 456"/>
                <a:gd name="T5" fmla="*/ 205 h 219"/>
                <a:gd name="T6" fmla="*/ 36 w 456"/>
                <a:gd name="T7" fmla="*/ 202 h 219"/>
                <a:gd name="T8" fmla="*/ 22 w 456"/>
                <a:gd name="T9" fmla="*/ 205 h 219"/>
                <a:gd name="T10" fmla="*/ 56 w 456"/>
                <a:gd name="T11" fmla="*/ 189 h 219"/>
                <a:gd name="T12" fmla="*/ 45 w 456"/>
                <a:gd name="T13" fmla="*/ 198 h 219"/>
                <a:gd name="T14" fmla="*/ 66 w 456"/>
                <a:gd name="T15" fmla="*/ 184 h 219"/>
                <a:gd name="T16" fmla="*/ 80 w 456"/>
                <a:gd name="T17" fmla="*/ 182 h 219"/>
                <a:gd name="T18" fmla="*/ 66 w 456"/>
                <a:gd name="T19" fmla="*/ 184 h 219"/>
                <a:gd name="T20" fmla="*/ 101 w 456"/>
                <a:gd name="T21" fmla="*/ 168 h 219"/>
                <a:gd name="T22" fmla="*/ 90 w 456"/>
                <a:gd name="T23" fmla="*/ 177 h 219"/>
                <a:gd name="T24" fmla="*/ 110 w 456"/>
                <a:gd name="T25" fmla="*/ 163 h 219"/>
                <a:gd name="T26" fmla="*/ 124 w 456"/>
                <a:gd name="T27" fmla="*/ 161 h 219"/>
                <a:gd name="T28" fmla="*/ 110 w 456"/>
                <a:gd name="T29" fmla="*/ 163 h 219"/>
                <a:gd name="T30" fmla="*/ 145 w 456"/>
                <a:gd name="T31" fmla="*/ 147 h 219"/>
                <a:gd name="T32" fmla="*/ 134 w 456"/>
                <a:gd name="T33" fmla="*/ 156 h 219"/>
                <a:gd name="T34" fmla="*/ 154 w 456"/>
                <a:gd name="T35" fmla="*/ 143 h 219"/>
                <a:gd name="T36" fmla="*/ 169 w 456"/>
                <a:gd name="T37" fmla="*/ 140 h 219"/>
                <a:gd name="T38" fmla="*/ 154 w 456"/>
                <a:gd name="T39" fmla="*/ 143 h 219"/>
                <a:gd name="T40" fmla="*/ 189 w 456"/>
                <a:gd name="T41" fmla="*/ 126 h 219"/>
                <a:gd name="T42" fmla="*/ 178 w 456"/>
                <a:gd name="T43" fmla="*/ 135 h 219"/>
                <a:gd name="T44" fmla="*/ 198 w 456"/>
                <a:gd name="T45" fmla="*/ 122 h 219"/>
                <a:gd name="T46" fmla="*/ 213 w 456"/>
                <a:gd name="T47" fmla="*/ 119 h 219"/>
                <a:gd name="T48" fmla="*/ 198 w 456"/>
                <a:gd name="T49" fmla="*/ 122 h 219"/>
                <a:gd name="T50" fmla="*/ 233 w 456"/>
                <a:gd name="T51" fmla="*/ 105 h 219"/>
                <a:gd name="T52" fmla="*/ 222 w 456"/>
                <a:gd name="T53" fmla="*/ 114 h 219"/>
                <a:gd name="T54" fmla="*/ 243 w 456"/>
                <a:gd name="T55" fmla="*/ 100 h 219"/>
                <a:gd name="T56" fmla="*/ 257 w 456"/>
                <a:gd name="T57" fmla="*/ 98 h 219"/>
                <a:gd name="T58" fmla="*/ 243 w 456"/>
                <a:gd name="T59" fmla="*/ 100 h 219"/>
                <a:gd name="T60" fmla="*/ 277 w 456"/>
                <a:gd name="T61" fmla="*/ 84 h 219"/>
                <a:gd name="T62" fmla="*/ 266 w 456"/>
                <a:gd name="T63" fmla="*/ 93 h 219"/>
                <a:gd name="T64" fmla="*/ 287 w 456"/>
                <a:gd name="T65" fmla="*/ 80 h 219"/>
                <a:gd name="T66" fmla="*/ 301 w 456"/>
                <a:gd name="T67" fmla="*/ 77 h 219"/>
                <a:gd name="T68" fmla="*/ 287 w 456"/>
                <a:gd name="T69" fmla="*/ 80 h 219"/>
                <a:gd name="T70" fmla="*/ 322 w 456"/>
                <a:gd name="T71" fmla="*/ 63 h 219"/>
                <a:gd name="T72" fmla="*/ 311 w 456"/>
                <a:gd name="T73" fmla="*/ 72 h 219"/>
                <a:gd name="T74" fmla="*/ 331 w 456"/>
                <a:gd name="T75" fmla="*/ 59 h 219"/>
                <a:gd name="T76" fmla="*/ 345 w 456"/>
                <a:gd name="T77" fmla="*/ 56 h 219"/>
                <a:gd name="T78" fmla="*/ 331 w 456"/>
                <a:gd name="T79" fmla="*/ 59 h 219"/>
                <a:gd name="T80" fmla="*/ 366 w 456"/>
                <a:gd name="T81" fmla="*/ 42 h 219"/>
                <a:gd name="T82" fmla="*/ 355 w 456"/>
                <a:gd name="T83" fmla="*/ 51 h 219"/>
                <a:gd name="T84" fmla="*/ 375 w 456"/>
                <a:gd name="T85" fmla="*/ 38 h 219"/>
                <a:gd name="T86" fmla="*/ 389 w 456"/>
                <a:gd name="T87" fmla="*/ 35 h 219"/>
                <a:gd name="T88" fmla="*/ 375 w 456"/>
                <a:gd name="T89" fmla="*/ 38 h 219"/>
                <a:gd name="T90" fmla="*/ 410 w 456"/>
                <a:gd name="T91" fmla="*/ 21 h 219"/>
                <a:gd name="T92" fmla="*/ 399 w 456"/>
                <a:gd name="T93" fmla="*/ 30 h 219"/>
                <a:gd name="T94" fmla="*/ 419 w 456"/>
                <a:gd name="T95" fmla="*/ 17 h 219"/>
                <a:gd name="T96" fmla="*/ 434 w 456"/>
                <a:gd name="T97" fmla="*/ 14 h 219"/>
                <a:gd name="T98" fmla="*/ 419 w 456"/>
                <a:gd name="T99" fmla="*/ 17 h 219"/>
                <a:gd name="T100" fmla="*/ 454 w 456"/>
                <a:gd name="T101" fmla="*/ 0 h 219"/>
                <a:gd name="T102" fmla="*/ 443 w 456"/>
                <a:gd name="T103" fmla="*/ 9 h 21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56"/>
                <a:gd name="T157" fmla="*/ 0 h 219"/>
                <a:gd name="T158" fmla="*/ 456 w 456"/>
                <a:gd name="T159" fmla="*/ 219 h 21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56" h="219">
                  <a:moveTo>
                    <a:pt x="0" y="216"/>
                  </a:moveTo>
                  <a:lnTo>
                    <a:pt x="12" y="210"/>
                  </a:lnTo>
                  <a:lnTo>
                    <a:pt x="14" y="213"/>
                  </a:lnTo>
                  <a:lnTo>
                    <a:pt x="1" y="219"/>
                  </a:lnTo>
                  <a:lnTo>
                    <a:pt x="0" y="216"/>
                  </a:lnTo>
                  <a:close/>
                  <a:moveTo>
                    <a:pt x="22" y="205"/>
                  </a:moveTo>
                  <a:lnTo>
                    <a:pt x="34" y="199"/>
                  </a:lnTo>
                  <a:lnTo>
                    <a:pt x="36" y="202"/>
                  </a:lnTo>
                  <a:lnTo>
                    <a:pt x="23" y="209"/>
                  </a:lnTo>
                  <a:lnTo>
                    <a:pt x="22" y="205"/>
                  </a:lnTo>
                  <a:close/>
                  <a:moveTo>
                    <a:pt x="44" y="195"/>
                  </a:moveTo>
                  <a:lnTo>
                    <a:pt x="56" y="189"/>
                  </a:lnTo>
                  <a:lnTo>
                    <a:pt x="58" y="192"/>
                  </a:lnTo>
                  <a:lnTo>
                    <a:pt x="45" y="198"/>
                  </a:lnTo>
                  <a:lnTo>
                    <a:pt x="44" y="195"/>
                  </a:lnTo>
                  <a:close/>
                  <a:moveTo>
                    <a:pt x="66" y="184"/>
                  </a:moveTo>
                  <a:lnTo>
                    <a:pt x="79" y="178"/>
                  </a:lnTo>
                  <a:lnTo>
                    <a:pt x="80" y="182"/>
                  </a:lnTo>
                  <a:lnTo>
                    <a:pt x="68" y="188"/>
                  </a:lnTo>
                  <a:lnTo>
                    <a:pt x="66" y="184"/>
                  </a:lnTo>
                  <a:close/>
                  <a:moveTo>
                    <a:pt x="88" y="174"/>
                  </a:moveTo>
                  <a:lnTo>
                    <a:pt x="101" y="168"/>
                  </a:lnTo>
                  <a:lnTo>
                    <a:pt x="102" y="171"/>
                  </a:lnTo>
                  <a:lnTo>
                    <a:pt x="90" y="177"/>
                  </a:lnTo>
                  <a:lnTo>
                    <a:pt x="88" y="174"/>
                  </a:lnTo>
                  <a:close/>
                  <a:moveTo>
                    <a:pt x="110" y="163"/>
                  </a:moveTo>
                  <a:lnTo>
                    <a:pt x="123" y="158"/>
                  </a:lnTo>
                  <a:lnTo>
                    <a:pt x="124" y="161"/>
                  </a:lnTo>
                  <a:lnTo>
                    <a:pt x="112" y="167"/>
                  </a:lnTo>
                  <a:lnTo>
                    <a:pt x="110" y="163"/>
                  </a:lnTo>
                  <a:close/>
                  <a:moveTo>
                    <a:pt x="132" y="153"/>
                  </a:moveTo>
                  <a:lnTo>
                    <a:pt x="145" y="147"/>
                  </a:lnTo>
                  <a:lnTo>
                    <a:pt x="146" y="150"/>
                  </a:lnTo>
                  <a:lnTo>
                    <a:pt x="134" y="156"/>
                  </a:lnTo>
                  <a:lnTo>
                    <a:pt x="132" y="153"/>
                  </a:lnTo>
                  <a:close/>
                  <a:moveTo>
                    <a:pt x="154" y="143"/>
                  </a:moveTo>
                  <a:lnTo>
                    <a:pt x="167" y="136"/>
                  </a:lnTo>
                  <a:lnTo>
                    <a:pt x="169" y="140"/>
                  </a:lnTo>
                  <a:lnTo>
                    <a:pt x="156" y="146"/>
                  </a:lnTo>
                  <a:lnTo>
                    <a:pt x="154" y="143"/>
                  </a:lnTo>
                  <a:close/>
                  <a:moveTo>
                    <a:pt x="176" y="132"/>
                  </a:moveTo>
                  <a:lnTo>
                    <a:pt x="189" y="126"/>
                  </a:lnTo>
                  <a:lnTo>
                    <a:pt x="191" y="129"/>
                  </a:lnTo>
                  <a:lnTo>
                    <a:pt x="178" y="135"/>
                  </a:lnTo>
                  <a:lnTo>
                    <a:pt x="176" y="132"/>
                  </a:lnTo>
                  <a:close/>
                  <a:moveTo>
                    <a:pt x="198" y="122"/>
                  </a:moveTo>
                  <a:lnTo>
                    <a:pt x="211" y="115"/>
                  </a:lnTo>
                  <a:lnTo>
                    <a:pt x="213" y="119"/>
                  </a:lnTo>
                  <a:lnTo>
                    <a:pt x="200" y="125"/>
                  </a:lnTo>
                  <a:lnTo>
                    <a:pt x="198" y="122"/>
                  </a:lnTo>
                  <a:close/>
                  <a:moveTo>
                    <a:pt x="221" y="111"/>
                  </a:moveTo>
                  <a:lnTo>
                    <a:pt x="233" y="105"/>
                  </a:lnTo>
                  <a:lnTo>
                    <a:pt x="235" y="108"/>
                  </a:lnTo>
                  <a:lnTo>
                    <a:pt x="222" y="114"/>
                  </a:lnTo>
                  <a:lnTo>
                    <a:pt x="221" y="111"/>
                  </a:lnTo>
                  <a:close/>
                  <a:moveTo>
                    <a:pt x="243" y="100"/>
                  </a:moveTo>
                  <a:lnTo>
                    <a:pt x="255" y="95"/>
                  </a:lnTo>
                  <a:lnTo>
                    <a:pt x="257" y="98"/>
                  </a:lnTo>
                  <a:lnTo>
                    <a:pt x="244" y="104"/>
                  </a:lnTo>
                  <a:lnTo>
                    <a:pt x="243" y="100"/>
                  </a:lnTo>
                  <a:close/>
                  <a:moveTo>
                    <a:pt x="265" y="90"/>
                  </a:moveTo>
                  <a:lnTo>
                    <a:pt x="277" y="84"/>
                  </a:lnTo>
                  <a:lnTo>
                    <a:pt x="279" y="87"/>
                  </a:lnTo>
                  <a:lnTo>
                    <a:pt x="266" y="93"/>
                  </a:lnTo>
                  <a:lnTo>
                    <a:pt x="265" y="90"/>
                  </a:lnTo>
                  <a:close/>
                  <a:moveTo>
                    <a:pt x="287" y="80"/>
                  </a:moveTo>
                  <a:lnTo>
                    <a:pt x="299" y="74"/>
                  </a:lnTo>
                  <a:lnTo>
                    <a:pt x="301" y="77"/>
                  </a:lnTo>
                  <a:lnTo>
                    <a:pt x="288" y="83"/>
                  </a:lnTo>
                  <a:lnTo>
                    <a:pt x="287" y="80"/>
                  </a:lnTo>
                  <a:close/>
                  <a:moveTo>
                    <a:pt x="309" y="69"/>
                  </a:moveTo>
                  <a:lnTo>
                    <a:pt x="322" y="63"/>
                  </a:lnTo>
                  <a:lnTo>
                    <a:pt x="323" y="66"/>
                  </a:lnTo>
                  <a:lnTo>
                    <a:pt x="311" y="72"/>
                  </a:lnTo>
                  <a:lnTo>
                    <a:pt x="309" y="69"/>
                  </a:lnTo>
                  <a:close/>
                  <a:moveTo>
                    <a:pt x="331" y="59"/>
                  </a:moveTo>
                  <a:lnTo>
                    <a:pt x="344" y="52"/>
                  </a:lnTo>
                  <a:lnTo>
                    <a:pt x="345" y="56"/>
                  </a:lnTo>
                  <a:lnTo>
                    <a:pt x="333" y="62"/>
                  </a:lnTo>
                  <a:lnTo>
                    <a:pt x="331" y="59"/>
                  </a:lnTo>
                  <a:close/>
                  <a:moveTo>
                    <a:pt x="353" y="48"/>
                  </a:moveTo>
                  <a:lnTo>
                    <a:pt x="366" y="42"/>
                  </a:lnTo>
                  <a:lnTo>
                    <a:pt x="367" y="45"/>
                  </a:lnTo>
                  <a:lnTo>
                    <a:pt x="355" y="51"/>
                  </a:lnTo>
                  <a:lnTo>
                    <a:pt x="353" y="48"/>
                  </a:lnTo>
                  <a:close/>
                  <a:moveTo>
                    <a:pt x="375" y="38"/>
                  </a:moveTo>
                  <a:lnTo>
                    <a:pt x="388" y="32"/>
                  </a:lnTo>
                  <a:lnTo>
                    <a:pt x="389" y="35"/>
                  </a:lnTo>
                  <a:lnTo>
                    <a:pt x="377" y="41"/>
                  </a:lnTo>
                  <a:lnTo>
                    <a:pt x="375" y="38"/>
                  </a:lnTo>
                  <a:close/>
                  <a:moveTo>
                    <a:pt x="397" y="27"/>
                  </a:moveTo>
                  <a:lnTo>
                    <a:pt x="410" y="21"/>
                  </a:lnTo>
                  <a:lnTo>
                    <a:pt x="412" y="24"/>
                  </a:lnTo>
                  <a:lnTo>
                    <a:pt x="399" y="30"/>
                  </a:lnTo>
                  <a:lnTo>
                    <a:pt x="397" y="27"/>
                  </a:lnTo>
                  <a:close/>
                  <a:moveTo>
                    <a:pt x="419" y="17"/>
                  </a:moveTo>
                  <a:lnTo>
                    <a:pt x="432" y="11"/>
                  </a:lnTo>
                  <a:lnTo>
                    <a:pt x="434" y="14"/>
                  </a:lnTo>
                  <a:lnTo>
                    <a:pt x="421" y="20"/>
                  </a:lnTo>
                  <a:lnTo>
                    <a:pt x="419" y="17"/>
                  </a:lnTo>
                  <a:close/>
                  <a:moveTo>
                    <a:pt x="441" y="6"/>
                  </a:moveTo>
                  <a:lnTo>
                    <a:pt x="454" y="0"/>
                  </a:lnTo>
                  <a:lnTo>
                    <a:pt x="456" y="3"/>
                  </a:lnTo>
                  <a:lnTo>
                    <a:pt x="443" y="9"/>
                  </a:lnTo>
                  <a:lnTo>
                    <a:pt x="441" y="6"/>
                  </a:lnTo>
                  <a:close/>
                </a:path>
              </a:pathLst>
            </a:custGeom>
            <a:solidFill>
              <a:srgbClr val="385D8A"/>
            </a:solidFill>
            <a:ln w="0">
              <a:solidFill>
                <a:srgbClr val="385D8A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5467" name="Freeform 112"/>
            <p:cNvSpPr>
              <a:spLocks noEditPoints="1"/>
            </p:cNvSpPr>
            <p:nvPr/>
          </p:nvSpPr>
          <p:spPr bwMode="auto">
            <a:xfrm>
              <a:off x="3445" y="2169"/>
              <a:ext cx="1672" cy="432"/>
            </a:xfrm>
            <a:custGeom>
              <a:avLst/>
              <a:gdLst>
                <a:gd name="T0" fmla="*/ 24 w 1672"/>
                <a:gd name="T1" fmla="*/ 422 h 432"/>
                <a:gd name="T2" fmla="*/ 61 w 1672"/>
                <a:gd name="T3" fmla="*/ 413 h 432"/>
                <a:gd name="T4" fmla="*/ 85 w 1672"/>
                <a:gd name="T5" fmla="*/ 410 h 432"/>
                <a:gd name="T6" fmla="*/ 96 w 1672"/>
                <a:gd name="T7" fmla="*/ 407 h 432"/>
                <a:gd name="T8" fmla="*/ 118 w 1672"/>
                <a:gd name="T9" fmla="*/ 398 h 432"/>
                <a:gd name="T10" fmla="*/ 166 w 1672"/>
                <a:gd name="T11" fmla="*/ 386 h 432"/>
                <a:gd name="T12" fmla="*/ 203 w 1672"/>
                <a:gd name="T13" fmla="*/ 376 h 432"/>
                <a:gd name="T14" fmla="*/ 228 w 1672"/>
                <a:gd name="T15" fmla="*/ 374 h 432"/>
                <a:gd name="T16" fmla="*/ 238 w 1672"/>
                <a:gd name="T17" fmla="*/ 371 h 432"/>
                <a:gd name="T18" fmla="*/ 260 w 1672"/>
                <a:gd name="T19" fmla="*/ 362 h 432"/>
                <a:gd name="T20" fmla="*/ 308 w 1672"/>
                <a:gd name="T21" fmla="*/ 349 h 432"/>
                <a:gd name="T22" fmla="*/ 345 w 1672"/>
                <a:gd name="T23" fmla="*/ 340 h 432"/>
                <a:gd name="T24" fmla="*/ 370 w 1672"/>
                <a:gd name="T25" fmla="*/ 337 h 432"/>
                <a:gd name="T26" fmla="*/ 380 w 1672"/>
                <a:gd name="T27" fmla="*/ 335 h 432"/>
                <a:gd name="T28" fmla="*/ 403 w 1672"/>
                <a:gd name="T29" fmla="*/ 325 h 432"/>
                <a:gd name="T30" fmla="*/ 450 w 1672"/>
                <a:gd name="T31" fmla="*/ 313 h 432"/>
                <a:gd name="T32" fmla="*/ 487 w 1672"/>
                <a:gd name="T33" fmla="*/ 304 h 432"/>
                <a:gd name="T34" fmla="*/ 512 w 1672"/>
                <a:gd name="T35" fmla="*/ 301 h 432"/>
                <a:gd name="T36" fmla="*/ 522 w 1672"/>
                <a:gd name="T37" fmla="*/ 298 h 432"/>
                <a:gd name="T38" fmla="*/ 545 w 1672"/>
                <a:gd name="T39" fmla="*/ 289 h 432"/>
                <a:gd name="T40" fmla="*/ 592 w 1672"/>
                <a:gd name="T41" fmla="*/ 277 h 432"/>
                <a:gd name="T42" fmla="*/ 629 w 1672"/>
                <a:gd name="T43" fmla="*/ 267 h 432"/>
                <a:gd name="T44" fmla="*/ 654 w 1672"/>
                <a:gd name="T45" fmla="*/ 264 h 432"/>
                <a:gd name="T46" fmla="*/ 664 w 1672"/>
                <a:gd name="T47" fmla="*/ 262 h 432"/>
                <a:gd name="T48" fmla="*/ 687 w 1672"/>
                <a:gd name="T49" fmla="*/ 252 h 432"/>
                <a:gd name="T50" fmla="*/ 734 w 1672"/>
                <a:gd name="T51" fmla="*/ 240 h 432"/>
                <a:gd name="T52" fmla="*/ 771 w 1672"/>
                <a:gd name="T53" fmla="*/ 231 h 432"/>
                <a:gd name="T54" fmla="*/ 796 w 1672"/>
                <a:gd name="T55" fmla="*/ 228 h 432"/>
                <a:gd name="T56" fmla="*/ 806 w 1672"/>
                <a:gd name="T57" fmla="*/ 225 h 432"/>
                <a:gd name="T58" fmla="*/ 829 w 1672"/>
                <a:gd name="T59" fmla="*/ 216 h 432"/>
                <a:gd name="T60" fmla="*/ 876 w 1672"/>
                <a:gd name="T61" fmla="*/ 204 h 432"/>
                <a:gd name="T62" fmla="*/ 913 w 1672"/>
                <a:gd name="T63" fmla="*/ 194 h 432"/>
                <a:gd name="T64" fmla="*/ 938 w 1672"/>
                <a:gd name="T65" fmla="*/ 192 h 432"/>
                <a:gd name="T66" fmla="*/ 948 w 1672"/>
                <a:gd name="T67" fmla="*/ 189 h 432"/>
                <a:gd name="T68" fmla="*/ 971 w 1672"/>
                <a:gd name="T69" fmla="*/ 180 h 432"/>
                <a:gd name="T70" fmla="*/ 1018 w 1672"/>
                <a:gd name="T71" fmla="*/ 167 h 432"/>
                <a:gd name="T72" fmla="*/ 1056 w 1672"/>
                <a:gd name="T73" fmla="*/ 158 h 432"/>
                <a:gd name="T74" fmla="*/ 1080 w 1672"/>
                <a:gd name="T75" fmla="*/ 155 h 432"/>
                <a:gd name="T76" fmla="*/ 1090 w 1672"/>
                <a:gd name="T77" fmla="*/ 153 h 432"/>
                <a:gd name="T78" fmla="*/ 1113 w 1672"/>
                <a:gd name="T79" fmla="*/ 143 h 432"/>
                <a:gd name="T80" fmla="*/ 1161 w 1672"/>
                <a:gd name="T81" fmla="*/ 131 h 432"/>
                <a:gd name="T82" fmla="*/ 1198 w 1672"/>
                <a:gd name="T83" fmla="*/ 122 h 432"/>
                <a:gd name="T84" fmla="*/ 1222 w 1672"/>
                <a:gd name="T85" fmla="*/ 119 h 432"/>
                <a:gd name="T86" fmla="*/ 1233 w 1672"/>
                <a:gd name="T87" fmla="*/ 116 h 432"/>
                <a:gd name="T88" fmla="*/ 1255 w 1672"/>
                <a:gd name="T89" fmla="*/ 107 h 432"/>
                <a:gd name="T90" fmla="*/ 1303 w 1672"/>
                <a:gd name="T91" fmla="*/ 95 h 432"/>
                <a:gd name="T92" fmla="*/ 1340 w 1672"/>
                <a:gd name="T93" fmla="*/ 85 h 432"/>
                <a:gd name="T94" fmla="*/ 1364 w 1672"/>
                <a:gd name="T95" fmla="*/ 82 h 432"/>
                <a:gd name="T96" fmla="*/ 1375 w 1672"/>
                <a:gd name="T97" fmla="*/ 80 h 432"/>
                <a:gd name="T98" fmla="*/ 1397 w 1672"/>
                <a:gd name="T99" fmla="*/ 70 h 432"/>
                <a:gd name="T100" fmla="*/ 1445 w 1672"/>
                <a:gd name="T101" fmla="*/ 58 h 432"/>
                <a:gd name="T102" fmla="*/ 1482 w 1672"/>
                <a:gd name="T103" fmla="*/ 49 h 432"/>
                <a:gd name="T104" fmla="*/ 1507 w 1672"/>
                <a:gd name="T105" fmla="*/ 46 h 432"/>
                <a:gd name="T106" fmla="*/ 1517 w 1672"/>
                <a:gd name="T107" fmla="*/ 43 h 432"/>
                <a:gd name="T108" fmla="*/ 1540 w 1672"/>
                <a:gd name="T109" fmla="*/ 34 h 432"/>
                <a:gd name="T110" fmla="*/ 1587 w 1672"/>
                <a:gd name="T111" fmla="*/ 22 h 432"/>
                <a:gd name="T112" fmla="*/ 1624 w 1672"/>
                <a:gd name="T113" fmla="*/ 12 h 432"/>
                <a:gd name="T114" fmla="*/ 1649 w 1672"/>
                <a:gd name="T115" fmla="*/ 10 h 432"/>
                <a:gd name="T116" fmla="*/ 1659 w 1672"/>
                <a:gd name="T117" fmla="*/ 7 h 43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672"/>
                <a:gd name="T178" fmla="*/ 0 h 432"/>
                <a:gd name="T179" fmla="*/ 1672 w 1672"/>
                <a:gd name="T180" fmla="*/ 432 h 43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672" h="432">
                  <a:moveTo>
                    <a:pt x="0" y="428"/>
                  </a:moveTo>
                  <a:lnTo>
                    <a:pt x="14" y="425"/>
                  </a:lnTo>
                  <a:lnTo>
                    <a:pt x="14" y="428"/>
                  </a:lnTo>
                  <a:lnTo>
                    <a:pt x="1" y="432"/>
                  </a:lnTo>
                  <a:lnTo>
                    <a:pt x="0" y="428"/>
                  </a:lnTo>
                  <a:close/>
                  <a:moveTo>
                    <a:pt x="24" y="422"/>
                  </a:moveTo>
                  <a:lnTo>
                    <a:pt x="37" y="419"/>
                  </a:lnTo>
                  <a:lnTo>
                    <a:pt x="38" y="422"/>
                  </a:lnTo>
                  <a:lnTo>
                    <a:pt x="24" y="426"/>
                  </a:lnTo>
                  <a:lnTo>
                    <a:pt x="24" y="422"/>
                  </a:lnTo>
                  <a:close/>
                  <a:moveTo>
                    <a:pt x="47" y="416"/>
                  </a:moveTo>
                  <a:lnTo>
                    <a:pt x="61" y="413"/>
                  </a:lnTo>
                  <a:lnTo>
                    <a:pt x="62" y="416"/>
                  </a:lnTo>
                  <a:lnTo>
                    <a:pt x="48" y="420"/>
                  </a:lnTo>
                  <a:lnTo>
                    <a:pt x="47" y="416"/>
                  </a:lnTo>
                  <a:close/>
                  <a:moveTo>
                    <a:pt x="71" y="410"/>
                  </a:moveTo>
                  <a:lnTo>
                    <a:pt x="84" y="407"/>
                  </a:lnTo>
                  <a:lnTo>
                    <a:pt x="85" y="410"/>
                  </a:lnTo>
                  <a:lnTo>
                    <a:pt x="72" y="413"/>
                  </a:lnTo>
                  <a:lnTo>
                    <a:pt x="71" y="410"/>
                  </a:lnTo>
                  <a:close/>
                  <a:moveTo>
                    <a:pt x="95" y="404"/>
                  </a:moveTo>
                  <a:lnTo>
                    <a:pt x="108" y="401"/>
                  </a:lnTo>
                  <a:lnTo>
                    <a:pt x="109" y="404"/>
                  </a:lnTo>
                  <a:lnTo>
                    <a:pt x="96" y="407"/>
                  </a:lnTo>
                  <a:lnTo>
                    <a:pt x="95" y="404"/>
                  </a:lnTo>
                  <a:close/>
                  <a:moveTo>
                    <a:pt x="118" y="398"/>
                  </a:moveTo>
                  <a:lnTo>
                    <a:pt x="132" y="395"/>
                  </a:lnTo>
                  <a:lnTo>
                    <a:pt x="133" y="398"/>
                  </a:lnTo>
                  <a:lnTo>
                    <a:pt x="119" y="401"/>
                  </a:lnTo>
                  <a:lnTo>
                    <a:pt x="118" y="398"/>
                  </a:lnTo>
                  <a:close/>
                  <a:moveTo>
                    <a:pt x="142" y="392"/>
                  </a:moveTo>
                  <a:lnTo>
                    <a:pt x="156" y="388"/>
                  </a:lnTo>
                  <a:lnTo>
                    <a:pt x="156" y="392"/>
                  </a:lnTo>
                  <a:lnTo>
                    <a:pt x="143" y="395"/>
                  </a:lnTo>
                  <a:lnTo>
                    <a:pt x="142" y="392"/>
                  </a:lnTo>
                  <a:close/>
                  <a:moveTo>
                    <a:pt x="166" y="386"/>
                  </a:moveTo>
                  <a:lnTo>
                    <a:pt x="179" y="382"/>
                  </a:lnTo>
                  <a:lnTo>
                    <a:pt x="180" y="386"/>
                  </a:lnTo>
                  <a:lnTo>
                    <a:pt x="167" y="389"/>
                  </a:lnTo>
                  <a:lnTo>
                    <a:pt x="166" y="386"/>
                  </a:lnTo>
                  <a:close/>
                  <a:moveTo>
                    <a:pt x="189" y="380"/>
                  </a:moveTo>
                  <a:lnTo>
                    <a:pt x="203" y="376"/>
                  </a:lnTo>
                  <a:lnTo>
                    <a:pt x="204" y="380"/>
                  </a:lnTo>
                  <a:lnTo>
                    <a:pt x="190" y="383"/>
                  </a:lnTo>
                  <a:lnTo>
                    <a:pt x="189" y="380"/>
                  </a:lnTo>
                  <a:close/>
                  <a:moveTo>
                    <a:pt x="213" y="374"/>
                  </a:moveTo>
                  <a:lnTo>
                    <a:pt x="227" y="370"/>
                  </a:lnTo>
                  <a:lnTo>
                    <a:pt x="228" y="374"/>
                  </a:lnTo>
                  <a:lnTo>
                    <a:pt x="214" y="377"/>
                  </a:lnTo>
                  <a:lnTo>
                    <a:pt x="213" y="374"/>
                  </a:lnTo>
                  <a:close/>
                  <a:moveTo>
                    <a:pt x="237" y="368"/>
                  </a:moveTo>
                  <a:lnTo>
                    <a:pt x="250" y="364"/>
                  </a:lnTo>
                  <a:lnTo>
                    <a:pt x="251" y="367"/>
                  </a:lnTo>
                  <a:lnTo>
                    <a:pt x="238" y="371"/>
                  </a:lnTo>
                  <a:lnTo>
                    <a:pt x="237" y="368"/>
                  </a:lnTo>
                  <a:close/>
                  <a:moveTo>
                    <a:pt x="260" y="362"/>
                  </a:moveTo>
                  <a:lnTo>
                    <a:pt x="274" y="358"/>
                  </a:lnTo>
                  <a:lnTo>
                    <a:pt x="275" y="362"/>
                  </a:lnTo>
                  <a:lnTo>
                    <a:pt x="261" y="365"/>
                  </a:lnTo>
                  <a:lnTo>
                    <a:pt x="260" y="362"/>
                  </a:lnTo>
                  <a:close/>
                  <a:moveTo>
                    <a:pt x="284" y="355"/>
                  </a:moveTo>
                  <a:lnTo>
                    <a:pt x="298" y="352"/>
                  </a:lnTo>
                  <a:lnTo>
                    <a:pt x="299" y="355"/>
                  </a:lnTo>
                  <a:lnTo>
                    <a:pt x="285" y="359"/>
                  </a:lnTo>
                  <a:lnTo>
                    <a:pt x="284" y="355"/>
                  </a:lnTo>
                  <a:close/>
                  <a:moveTo>
                    <a:pt x="308" y="349"/>
                  </a:moveTo>
                  <a:lnTo>
                    <a:pt x="321" y="346"/>
                  </a:lnTo>
                  <a:lnTo>
                    <a:pt x="322" y="349"/>
                  </a:lnTo>
                  <a:lnTo>
                    <a:pt x="309" y="353"/>
                  </a:lnTo>
                  <a:lnTo>
                    <a:pt x="308" y="349"/>
                  </a:lnTo>
                  <a:close/>
                  <a:moveTo>
                    <a:pt x="332" y="343"/>
                  </a:moveTo>
                  <a:lnTo>
                    <a:pt x="345" y="340"/>
                  </a:lnTo>
                  <a:lnTo>
                    <a:pt x="346" y="343"/>
                  </a:lnTo>
                  <a:lnTo>
                    <a:pt x="332" y="347"/>
                  </a:lnTo>
                  <a:lnTo>
                    <a:pt x="332" y="343"/>
                  </a:lnTo>
                  <a:close/>
                  <a:moveTo>
                    <a:pt x="355" y="337"/>
                  </a:moveTo>
                  <a:lnTo>
                    <a:pt x="369" y="334"/>
                  </a:lnTo>
                  <a:lnTo>
                    <a:pt x="370" y="337"/>
                  </a:lnTo>
                  <a:lnTo>
                    <a:pt x="356" y="341"/>
                  </a:lnTo>
                  <a:lnTo>
                    <a:pt x="355" y="337"/>
                  </a:lnTo>
                  <a:close/>
                  <a:moveTo>
                    <a:pt x="379" y="331"/>
                  </a:moveTo>
                  <a:lnTo>
                    <a:pt x="392" y="328"/>
                  </a:lnTo>
                  <a:lnTo>
                    <a:pt x="393" y="331"/>
                  </a:lnTo>
                  <a:lnTo>
                    <a:pt x="380" y="335"/>
                  </a:lnTo>
                  <a:lnTo>
                    <a:pt x="379" y="331"/>
                  </a:lnTo>
                  <a:close/>
                  <a:moveTo>
                    <a:pt x="403" y="325"/>
                  </a:moveTo>
                  <a:lnTo>
                    <a:pt x="416" y="322"/>
                  </a:lnTo>
                  <a:lnTo>
                    <a:pt x="417" y="325"/>
                  </a:lnTo>
                  <a:lnTo>
                    <a:pt x="404" y="328"/>
                  </a:lnTo>
                  <a:lnTo>
                    <a:pt x="403" y="325"/>
                  </a:lnTo>
                  <a:close/>
                  <a:moveTo>
                    <a:pt x="426" y="319"/>
                  </a:moveTo>
                  <a:lnTo>
                    <a:pt x="440" y="316"/>
                  </a:lnTo>
                  <a:lnTo>
                    <a:pt x="441" y="319"/>
                  </a:lnTo>
                  <a:lnTo>
                    <a:pt x="427" y="323"/>
                  </a:lnTo>
                  <a:lnTo>
                    <a:pt x="426" y="319"/>
                  </a:lnTo>
                  <a:close/>
                  <a:moveTo>
                    <a:pt x="450" y="313"/>
                  </a:moveTo>
                  <a:lnTo>
                    <a:pt x="463" y="309"/>
                  </a:lnTo>
                  <a:lnTo>
                    <a:pt x="464" y="313"/>
                  </a:lnTo>
                  <a:lnTo>
                    <a:pt x="451" y="316"/>
                  </a:lnTo>
                  <a:lnTo>
                    <a:pt x="450" y="313"/>
                  </a:lnTo>
                  <a:close/>
                  <a:moveTo>
                    <a:pt x="474" y="307"/>
                  </a:moveTo>
                  <a:lnTo>
                    <a:pt x="487" y="304"/>
                  </a:lnTo>
                  <a:lnTo>
                    <a:pt x="488" y="307"/>
                  </a:lnTo>
                  <a:lnTo>
                    <a:pt x="475" y="310"/>
                  </a:lnTo>
                  <a:lnTo>
                    <a:pt x="474" y="307"/>
                  </a:lnTo>
                  <a:close/>
                  <a:moveTo>
                    <a:pt x="497" y="301"/>
                  </a:moveTo>
                  <a:lnTo>
                    <a:pt x="511" y="297"/>
                  </a:lnTo>
                  <a:lnTo>
                    <a:pt x="512" y="301"/>
                  </a:lnTo>
                  <a:lnTo>
                    <a:pt x="498" y="304"/>
                  </a:lnTo>
                  <a:lnTo>
                    <a:pt x="497" y="301"/>
                  </a:lnTo>
                  <a:close/>
                  <a:moveTo>
                    <a:pt x="521" y="295"/>
                  </a:moveTo>
                  <a:lnTo>
                    <a:pt x="535" y="291"/>
                  </a:lnTo>
                  <a:lnTo>
                    <a:pt x="535" y="295"/>
                  </a:lnTo>
                  <a:lnTo>
                    <a:pt x="522" y="298"/>
                  </a:lnTo>
                  <a:lnTo>
                    <a:pt x="521" y="295"/>
                  </a:lnTo>
                  <a:close/>
                  <a:moveTo>
                    <a:pt x="545" y="289"/>
                  </a:moveTo>
                  <a:lnTo>
                    <a:pt x="558" y="285"/>
                  </a:lnTo>
                  <a:lnTo>
                    <a:pt x="559" y="289"/>
                  </a:lnTo>
                  <a:lnTo>
                    <a:pt x="546" y="292"/>
                  </a:lnTo>
                  <a:lnTo>
                    <a:pt x="545" y="289"/>
                  </a:lnTo>
                  <a:close/>
                  <a:moveTo>
                    <a:pt x="568" y="283"/>
                  </a:moveTo>
                  <a:lnTo>
                    <a:pt x="582" y="279"/>
                  </a:lnTo>
                  <a:lnTo>
                    <a:pt x="583" y="283"/>
                  </a:lnTo>
                  <a:lnTo>
                    <a:pt x="569" y="286"/>
                  </a:lnTo>
                  <a:lnTo>
                    <a:pt x="568" y="283"/>
                  </a:lnTo>
                  <a:close/>
                  <a:moveTo>
                    <a:pt x="592" y="277"/>
                  </a:moveTo>
                  <a:lnTo>
                    <a:pt x="606" y="273"/>
                  </a:lnTo>
                  <a:lnTo>
                    <a:pt x="607" y="277"/>
                  </a:lnTo>
                  <a:lnTo>
                    <a:pt x="593" y="280"/>
                  </a:lnTo>
                  <a:lnTo>
                    <a:pt x="592" y="277"/>
                  </a:lnTo>
                  <a:close/>
                  <a:moveTo>
                    <a:pt x="616" y="270"/>
                  </a:moveTo>
                  <a:lnTo>
                    <a:pt x="629" y="267"/>
                  </a:lnTo>
                  <a:lnTo>
                    <a:pt x="630" y="270"/>
                  </a:lnTo>
                  <a:lnTo>
                    <a:pt x="617" y="274"/>
                  </a:lnTo>
                  <a:lnTo>
                    <a:pt x="616" y="270"/>
                  </a:lnTo>
                  <a:close/>
                  <a:moveTo>
                    <a:pt x="640" y="265"/>
                  </a:moveTo>
                  <a:lnTo>
                    <a:pt x="653" y="261"/>
                  </a:lnTo>
                  <a:lnTo>
                    <a:pt x="654" y="264"/>
                  </a:lnTo>
                  <a:lnTo>
                    <a:pt x="640" y="268"/>
                  </a:lnTo>
                  <a:lnTo>
                    <a:pt x="640" y="265"/>
                  </a:lnTo>
                  <a:close/>
                  <a:moveTo>
                    <a:pt x="663" y="258"/>
                  </a:moveTo>
                  <a:lnTo>
                    <a:pt x="677" y="255"/>
                  </a:lnTo>
                  <a:lnTo>
                    <a:pt x="677" y="258"/>
                  </a:lnTo>
                  <a:lnTo>
                    <a:pt x="664" y="262"/>
                  </a:lnTo>
                  <a:lnTo>
                    <a:pt x="663" y="258"/>
                  </a:lnTo>
                  <a:close/>
                  <a:moveTo>
                    <a:pt x="687" y="252"/>
                  </a:moveTo>
                  <a:lnTo>
                    <a:pt x="700" y="249"/>
                  </a:lnTo>
                  <a:lnTo>
                    <a:pt x="701" y="252"/>
                  </a:lnTo>
                  <a:lnTo>
                    <a:pt x="688" y="256"/>
                  </a:lnTo>
                  <a:lnTo>
                    <a:pt x="687" y="252"/>
                  </a:lnTo>
                  <a:close/>
                  <a:moveTo>
                    <a:pt x="711" y="246"/>
                  </a:moveTo>
                  <a:lnTo>
                    <a:pt x="724" y="243"/>
                  </a:lnTo>
                  <a:lnTo>
                    <a:pt x="725" y="246"/>
                  </a:lnTo>
                  <a:lnTo>
                    <a:pt x="711" y="250"/>
                  </a:lnTo>
                  <a:lnTo>
                    <a:pt x="711" y="246"/>
                  </a:lnTo>
                  <a:close/>
                  <a:moveTo>
                    <a:pt x="734" y="240"/>
                  </a:moveTo>
                  <a:lnTo>
                    <a:pt x="748" y="237"/>
                  </a:lnTo>
                  <a:lnTo>
                    <a:pt x="749" y="240"/>
                  </a:lnTo>
                  <a:lnTo>
                    <a:pt x="735" y="244"/>
                  </a:lnTo>
                  <a:lnTo>
                    <a:pt x="734" y="240"/>
                  </a:lnTo>
                  <a:close/>
                  <a:moveTo>
                    <a:pt x="758" y="234"/>
                  </a:moveTo>
                  <a:lnTo>
                    <a:pt x="771" y="231"/>
                  </a:lnTo>
                  <a:lnTo>
                    <a:pt x="772" y="234"/>
                  </a:lnTo>
                  <a:lnTo>
                    <a:pt x="759" y="238"/>
                  </a:lnTo>
                  <a:lnTo>
                    <a:pt x="758" y="234"/>
                  </a:lnTo>
                  <a:close/>
                  <a:moveTo>
                    <a:pt x="781" y="228"/>
                  </a:moveTo>
                  <a:lnTo>
                    <a:pt x="795" y="225"/>
                  </a:lnTo>
                  <a:lnTo>
                    <a:pt x="796" y="228"/>
                  </a:lnTo>
                  <a:lnTo>
                    <a:pt x="782" y="231"/>
                  </a:lnTo>
                  <a:lnTo>
                    <a:pt x="781" y="228"/>
                  </a:lnTo>
                  <a:close/>
                  <a:moveTo>
                    <a:pt x="805" y="222"/>
                  </a:moveTo>
                  <a:lnTo>
                    <a:pt x="819" y="219"/>
                  </a:lnTo>
                  <a:lnTo>
                    <a:pt x="820" y="222"/>
                  </a:lnTo>
                  <a:lnTo>
                    <a:pt x="806" y="225"/>
                  </a:lnTo>
                  <a:lnTo>
                    <a:pt x="805" y="222"/>
                  </a:lnTo>
                  <a:close/>
                  <a:moveTo>
                    <a:pt x="829" y="216"/>
                  </a:moveTo>
                  <a:lnTo>
                    <a:pt x="843" y="212"/>
                  </a:lnTo>
                  <a:lnTo>
                    <a:pt x="843" y="216"/>
                  </a:lnTo>
                  <a:lnTo>
                    <a:pt x="830" y="219"/>
                  </a:lnTo>
                  <a:lnTo>
                    <a:pt x="829" y="216"/>
                  </a:lnTo>
                  <a:close/>
                  <a:moveTo>
                    <a:pt x="853" y="210"/>
                  </a:moveTo>
                  <a:lnTo>
                    <a:pt x="866" y="206"/>
                  </a:lnTo>
                  <a:lnTo>
                    <a:pt x="867" y="210"/>
                  </a:lnTo>
                  <a:lnTo>
                    <a:pt x="853" y="213"/>
                  </a:lnTo>
                  <a:lnTo>
                    <a:pt x="853" y="210"/>
                  </a:lnTo>
                  <a:close/>
                  <a:moveTo>
                    <a:pt x="876" y="204"/>
                  </a:moveTo>
                  <a:lnTo>
                    <a:pt x="890" y="200"/>
                  </a:lnTo>
                  <a:lnTo>
                    <a:pt x="891" y="204"/>
                  </a:lnTo>
                  <a:lnTo>
                    <a:pt x="877" y="207"/>
                  </a:lnTo>
                  <a:lnTo>
                    <a:pt x="876" y="204"/>
                  </a:lnTo>
                  <a:close/>
                  <a:moveTo>
                    <a:pt x="900" y="198"/>
                  </a:moveTo>
                  <a:lnTo>
                    <a:pt x="913" y="194"/>
                  </a:lnTo>
                  <a:lnTo>
                    <a:pt x="914" y="198"/>
                  </a:lnTo>
                  <a:lnTo>
                    <a:pt x="901" y="201"/>
                  </a:lnTo>
                  <a:lnTo>
                    <a:pt x="900" y="198"/>
                  </a:lnTo>
                  <a:close/>
                  <a:moveTo>
                    <a:pt x="924" y="192"/>
                  </a:moveTo>
                  <a:lnTo>
                    <a:pt x="937" y="188"/>
                  </a:lnTo>
                  <a:lnTo>
                    <a:pt x="938" y="192"/>
                  </a:lnTo>
                  <a:lnTo>
                    <a:pt x="925" y="195"/>
                  </a:lnTo>
                  <a:lnTo>
                    <a:pt x="924" y="192"/>
                  </a:lnTo>
                  <a:close/>
                  <a:moveTo>
                    <a:pt x="947" y="186"/>
                  </a:moveTo>
                  <a:lnTo>
                    <a:pt x="961" y="182"/>
                  </a:lnTo>
                  <a:lnTo>
                    <a:pt x="962" y="185"/>
                  </a:lnTo>
                  <a:lnTo>
                    <a:pt x="948" y="189"/>
                  </a:lnTo>
                  <a:lnTo>
                    <a:pt x="947" y="186"/>
                  </a:lnTo>
                  <a:close/>
                  <a:moveTo>
                    <a:pt x="971" y="180"/>
                  </a:moveTo>
                  <a:lnTo>
                    <a:pt x="985" y="176"/>
                  </a:lnTo>
                  <a:lnTo>
                    <a:pt x="985" y="180"/>
                  </a:lnTo>
                  <a:lnTo>
                    <a:pt x="972" y="183"/>
                  </a:lnTo>
                  <a:lnTo>
                    <a:pt x="971" y="180"/>
                  </a:lnTo>
                  <a:close/>
                  <a:moveTo>
                    <a:pt x="995" y="173"/>
                  </a:moveTo>
                  <a:lnTo>
                    <a:pt x="1008" y="170"/>
                  </a:lnTo>
                  <a:lnTo>
                    <a:pt x="1009" y="173"/>
                  </a:lnTo>
                  <a:lnTo>
                    <a:pt x="996" y="177"/>
                  </a:lnTo>
                  <a:lnTo>
                    <a:pt x="995" y="173"/>
                  </a:lnTo>
                  <a:close/>
                  <a:moveTo>
                    <a:pt x="1018" y="167"/>
                  </a:moveTo>
                  <a:lnTo>
                    <a:pt x="1032" y="164"/>
                  </a:lnTo>
                  <a:lnTo>
                    <a:pt x="1033" y="167"/>
                  </a:lnTo>
                  <a:lnTo>
                    <a:pt x="1019" y="171"/>
                  </a:lnTo>
                  <a:lnTo>
                    <a:pt x="1018" y="167"/>
                  </a:lnTo>
                  <a:close/>
                  <a:moveTo>
                    <a:pt x="1042" y="161"/>
                  </a:moveTo>
                  <a:lnTo>
                    <a:pt x="1056" y="158"/>
                  </a:lnTo>
                  <a:lnTo>
                    <a:pt x="1057" y="161"/>
                  </a:lnTo>
                  <a:lnTo>
                    <a:pt x="1043" y="165"/>
                  </a:lnTo>
                  <a:lnTo>
                    <a:pt x="1042" y="161"/>
                  </a:lnTo>
                  <a:close/>
                  <a:moveTo>
                    <a:pt x="1066" y="155"/>
                  </a:moveTo>
                  <a:lnTo>
                    <a:pt x="1079" y="152"/>
                  </a:lnTo>
                  <a:lnTo>
                    <a:pt x="1080" y="155"/>
                  </a:lnTo>
                  <a:lnTo>
                    <a:pt x="1067" y="159"/>
                  </a:lnTo>
                  <a:lnTo>
                    <a:pt x="1066" y="155"/>
                  </a:lnTo>
                  <a:close/>
                  <a:moveTo>
                    <a:pt x="1089" y="149"/>
                  </a:moveTo>
                  <a:lnTo>
                    <a:pt x="1103" y="146"/>
                  </a:lnTo>
                  <a:lnTo>
                    <a:pt x="1104" y="149"/>
                  </a:lnTo>
                  <a:lnTo>
                    <a:pt x="1090" y="153"/>
                  </a:lnTo>
                  <a:lnTo>
                    <a:pt x="1089" y="149"/>
                  </a:lnTo>
                  <a:close/>
                  <a:moveTo>
                    <a:pt x="1113" y="143"/>
                  </a:moveTo>
                  <a:lnTo>
                    <a:pt x="1127" y="140"/>
                  </a:lnTo>
                  <a:lnTo>
                    <a:pt x="1128" y="143"/>
                  </a:lnTo>
                  <a:lnTo>
                    <a:pt x="1114" y="147"/>
                  </a:lnTo>
                  <a:lnTo>
                    <a:pt x="1113" y="143"/>
                  </a:lnTo>
                  <a:close/>
                  <a:moveTo>
                    <a:pt x="1137" y="137"/>
                  </a:moveTo>
                  <a:lnTo>
                    <a:pt x="1150" y="134"/>
                  </a:lnTo>
                  <a:lnTo>
                    <a:pt x="1151" y="137"/>
                  </a:lnTo>
                  <a:lnTo>
                    <a:pt x="1138" y="141"/>
                  </a:lnTo>
                  <a:lnTo>
                    <a:pt x="1137" y="137"/>
                  </a:lnTo>
                  <a:close/>
                  <a:moveTo>
                    <a:pt x="1161" y="131"/>
                  </a:moveTo>
                  <a:lnTo>
                    <a:pt x="1174" y="127"/>
                  </a:lnTo>
                  <a:lnTo>
                    <a:pt x="1175" y="131"/>
                  </a:lnTo>
                  <a:lnTo>
                    <a:pt x="1161" y="134"/>
                  </a:lnTo>
                  <a:lnTo>
                    <a:pt x="1161" y="131"/>
                  </a:lnTo>
                  <a:close/>
                  <a:moveTo>
                    <a:pt x="1184" y="125"/>
                  </a:moveTo>
                  <a:lnTo>
                    <a:pt x="1198" y="122"/>
                  </a:lnTo>
                  <a:lnTo>
                    <a:pt x="1199" y="125"/>
                  </a:lnTo>
                  <a:lnTo>
                    <a:pt x="1185" y="128"/>
                  </a:lnTo>
                  <a:lnTo>
                    <a:pt x="1184" y="125"/>
                  </a:lnTo>
                  <a:close/>
                  <a:moveTo>
                    <a:pt x="1208" y="119"/>
                  </a:moveTo>
                  <a:lnTo>
                    <a:pt x="1221" y="115"/>
                  </a:lnTo>
                  <a:lnTo>
                    <a:pt x="1222" y="119"/>
                  </a:lnTo>
                  <a:lnTo>
                    <a:pt x="1209" y="122"/>
                  </a:lnTo>
                  <a:lnTo>
                    <a:pt x="1208" y="119"/>
                  </a:lnTo>
                  <a:close/>
                  <a:moveTo>
                    <a:pt x="1232" y="113"/>
                  </a:moveTo>
                  <a:lnTo>
                    <a:pt x="1245" y="109"/>
                  </a:lnTo>
                  <a:lnTo>
                    <a:pt x="1246" y="113"/>
                  </a:lnTo>
                  <a:lnTo>
                    <a:pt x="1233" y="116"/>
                  </a:lnTo>
                  <a:lnTo>
                    <a:pt x="1232" y="113"/>
                  </a:lnTo>
                  <a:close/>
                  <a:moveTo>
                    <a:pt x="1255" y="107"/>
                  </a:moveTo>
                  <a:lnTo>
                    <a:pt x="1269" y="103"/>
                  </a:lnTo>
                  <a:lnTo>
                    <a:pt x="1270" y="107"/>
                  </a:lnTo>
                  <a:lnTo>
                    <a:pt x="1256" y="110"/>
                  </a:lnTo>
                  <a:lnTo>
                    <a:pt x="1255" y="107"/>
                  </a:lnTo>
                  <a:close/>
                  <a:moveTo>
                    <a:pt x="1279" y="101"/>
                  </a:moveTo>
                  <a:lnTo>
                    <a:pt x="1293" y="97"/>
                  </a:lnTo>
                  <a:lnTo>
                    <a:pt x="1293" y="101"/>
                  </a:lnTo>
                  <a:lnTo>
                    <a:pt x="1280" y="104"/>
                  </a:lnTo>
                  <a:lnTo>
                    <a:pt x="1279" y="101"/>
                  </a:lnTo>
                  <a:close/>
                  <a:moveTo>
                    <a:pt x="1303" y="95"/>
                  </a:moveTo>
                  <a:lnTo>
                    <a:pt x="1316" y="91"/>
                  </a:lnTo>
                  <a:lnTo>
                    <a:pt x="1317" y="95"/>
                  </a:lnTo>
                  <a:lnTo>
                    <a:pt x="1304" y="98"/>
                  </a:lnTo>
                  <a:lnTo>
                    <a:pt x="1303" y="95"/>
                  </a:lnTo>
                  <a:close/>
                  <a:moveTo>
                    <a:pt x="1326" y="89"/>
                  </a:moveTo>
                  <a:lnTo>
                    <a:pt x="1340" y="85"/>
                  </a:lnTo>
                  <a:lnTo>
                    <a:pt x="1341" y="88"/>
                  </a:lnTo>
                  <a:lnTo>
                    <a:pt x="1327" y="92"/>
                  </a:lnTo>
                  <a:lnTo>
                    <a:pt x="1326" y="89"/>
                  </a:lnTo>
                  <a:close/>
                  <a:moveTo>
                    <a:pt x="1350" y="83"/>
                  </a:moveTo>
                  <a:lnTo>
                    <a:pt x="1364" y="79"/>
                  </a:lnTo>
                  <a:lnTo>
                    <a:pt x="1364" y="82"/>
                  </a:lnTo>
                  <a:lnTo>
                    <a:pt x="1351" y="86"/>
                  </a:lnTo>
                  <a:lnTo>
                    <a:pt x="1350" y="83"/>
                  </a:lnTo>
                  <a:close/>
                  <a:moveTo>
                    <a:pt x="1374" y="76"/>
                  </a:moveTo>
                  <a:lnTo>
                    <a:pt x="1387" y="73"/>
                  </a:lnTo>
                  <a:lnTo>
                    <a:pt x="1388" y="76"/>
                  </a:lnTo>
                  <a:lnTo>
                    <a:pt x="1375" y="80"/>
                  </a:lnTo>
                  <a:lnTo>
                    <a:pt x="1374" y="76"/>
                  </a:lnTo>
                  <a:close/>
                  <a:moveTo>
                    <a:pt x="1397" y="70"/>
                  </a:moveTo>
                  <a:lnTo>
                    <a:pt x="1411" y="67"/>
                  </a:lnTo>
                  <a:lnTo>
                    <a:pt x="1412" y="70"/>
                  </a:lnTo>
                  <a:lnTo>
                    <a:pt x="1398" y="74"/>
                  </a:lnTo>
                  <a:lnTo>
                    <a:pt x="1397" y="70"/>
                  </a:lnTo>
                  <a:close/>
                  <a:moveTo>
                    <a:pt x="1421" y="64"/>
                  </a:moveTo>
                  <a:lnTo>
                    <a:pt x="1435" y="61"/>
                  </a:lnTo>
                  <a:lnTo>
                    <a:pt x="1436" y="64"/>
                  </a:lnTo>
                  <a:lnTo>
                    <a:pt x="1422" y="68"/>
                  </a:lnTo>
                  <a:lnTo>
                    <a:pt x="1421" y="64"/>
                  </a:lnTo>
                  <a:close/>
                  <a:moveTo>
                    <a:pt x="1445" y="58"/>
                  </a:moveTo>
                  <a:lnTo>
                    <a:pt x="1458" y="55"/>
                  </a:lnTo>
                  <a:lnTo>
                    <a:pt x="1459" y="58"/>
                  </a:lnTo>
                  <a:lnTo>
                    <a:pt x="1446" y="62"/>
                  </a:lnTo>
                  <a:lnTo>
                    <a:pt x="1445" y="58"/>
                  </a:lnTo>
                  <a:close/>
                  <a:moveTo>
                    <a:pt x="1469" y="52"/>
                  </a:moveTo>
                  <a:lnTo>
                    <a:pt x="1482" y="49"/>
                  </a:lnTo>
                  <a:lnTo>
                    <a:pt x="1483" y="52"/>
                  </a:lnTo>
                  <a:lnTo>
                    <a:pt x="1469" y="56"/>
                  </a:lnTo>
                  <a:lnTo>
                    <a:pt x="1469" y="52"/>
                  </a:lnTo>
                  <a:close/>
                  <a:moveTo>
                    <a:pt x="1492" y="46"/>
                  </a:moveTo>
                  <a:lnTo>
                    <a:pt x="1506" y="43"/>
                  </a:lnTo>
                  <a:lnTo>
                    <a:pt x="1507" y="46"/>
                  </a:lnTo>
                  <a:lnTo>
                    <a:pt x="1493" y="49"/>
                  </a:lnTo>
                  <a:lnTo>
                    <a:pt x="1492" y="46"/>
                  </a:lnTo>
                  <a:close/>
                  <a:moveTo>
                    <a:pt x="1516" y="40"/>
                  </a:moveTo>
                  <a:lnTo>
                    <a:pt x="1529" y="37"/>
                  </a:lnTo>
                  <a:lnTo>
                    <a:pt x="1530" y="40"/>
                  </a:lnTo>
                  <a:lnTo>
                    <a:pt x="1517" y="43"/>
                  </a:lnTo>
                  <a:lnTo>
                    <a:pt x="1516" y="40"/>
                  </a:lnTo>
                  <a:close/>
                  <a:moveTo>
                    <a:pt x="1540" y="34"/>
                  </a:moveTo>
                  <a:lnTo>
                    <a:pt x="1553" y="30"/>
                  </a:lnTo>
                  <a:lnTo>
                    <a:pt x="1554" y="34"/>
                  </a:lnTo>
                  <a:lnTo>
                    <a:pt x="1540" y="37"/>
                  </a:lnTo>
                  <a:lnTo>
                    <a:pt x="1540" y="34"/>
                  </a:lnTo>
                  <a:close/>
                  <a:moveTo>
                    <a:pt x="1563" y="28"/>
                  </a:moveTo>
                  <a:lnTo>
                    <a:pt x="1577" y="24"/>
                  </a:lnTo>
                  <a:lnTo>
                    <a:pt x="1578" y="28"/>
                  </a:lnTo>
                  <a:lnTo>
                    <a:pt x="1564" y="31"/>
                  </a:lnTo>
                  <a:lnTo>
                    <a:pt x="1563" y="28"/>
                  </a:lnTo>
                  <a:close/>
                  <a:moveTo>
                    <a:pt x="1587" y="22"/>
                  </a:moveTo>
                  <a:lnTo>
                    <a:pt x="1600" y="18"/>
                  </a:lnTo>
                  <a:lnTo>
                    <a:pt x="1601" y="22"/>
                  </a:lnTo>
                  <a:lnTo>
                    <a:pt x="1588" y="25"/>
                  </a:lnTo>
                  <a:lnTo>
                    <a:pt x="1587" y="22"/>
                  </a:lnTo>
                  <a:close/>
                  <a:moveTo>
                    <a:pt x="1610" y="16"/>
                  </a:moveTo>
                  <a:lnTo>
                    <a:pt x="1624" y="12"/>
                  </a:lnTo>
                  <a:lnTo>
                    <a:pt x="1625" y="16"/>
                  </a:lnTo>
                  <a:lnTo>
                    <a:pt x="1611" y="19"/>
                  </a:lnTo>
                  <a:lnTo>
                    <a:pt x="1610" y="16"/>
                  </a:lnTo>
                  <a:close/>
                  <a:moveTo>
                    <a:pt x="1634" y="10"/>
                  </a:moveTo>
                  <a:lnTo>
                    <a:pt x="1648" y="6"/>
                  </a:lnTo>
                  <a:lnTo>
                    <a:pt x="1649" y="10"/>
                  </a:lnTo>
                  <a:lnTo>
                    <a:pt x="1635" y="13"/>
                  </a:lnTo>
                  <a:lnTo>
                    <a:pt x="1634" y="10"/>
                  </a:lnTo>
                  <a:close/>
                  <a:moveTo>
                    <a:pt x="1658" y="4"/>
                  </a:moveTo>
                  <a:lnTo>
                    <a:pt x="1672" y="0"/>
                  </a:lnTo>
                  <a:lnTo>
                    <a:pt x="1672" y="4"/>
                  </a:lnTo>
                  <a:lnTo>
                    <a:pt x="1659" y="7"/>
                  </a:lnTo>
                  <a:lnTo>
                    <a:pt x="1658" y="4"/>
                  </a:lnTo>
                  <a:close/>
                </a:path>
              </a:pathLst>
            </a:custGeom>
            <a:solidFill>
              <a:srgbClr val="385D8A"/>
            </a:solidFill>
            <a:ln w="0">
              <a:solidFill>
                <a:srgbClr val="385D8A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pic>
          <p:nvPicPr>
            <p:cNvPr id="15468" name="Picture 113"/>
            <p:cNvPicPr>
              <a:picLocks noChangeAspect="1" noChangeArrowheads="1"/>
            </p:cNvPicPr>
            <p:nvPr/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3" y="1738"/>
              <a:ext cx="615" cy="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69" name="Picture 114"/>
            <p:cNvPicPr>
              <a:picLocks noChangeAspect="1" noChangeArrowheads="1"/>
            </p:cNvPicPr>
            <p:nvPr/>
          </p:nvPicPr>
          <p:blipFill>
            <a:blip r:embed="rId5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3" y="1738"/>
              <a:ext cx="615" cy="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470" name="Rectangle 117"/>
            <p:cNvSpPr>
              <a:spLocks noChangeArrowheads="1"/>
            </p:cNvSpPr>
            <p:nvPr/>
          </p:nvSpPr>
          <p:spPr bwMode="auto">
            <a:xfrm>
              <a:off x="4764" y="1752"/>
              <a:ext cx="569" cy="5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5471" name="Freeform 118"/>
            <p:cNvSpPr>
              <a:spLocks noEditPoints="1"/>
            </p:cNvSpPr>
            <p:nvPr/>
          </p:nvSpPr>
          <p:spPr bwMode="auto">
            <a:xfrm>
              <a:off x="4763" y="1750"/>
              <a:ext cx="572" cy="600"/>
            </a:xfrm>
            <a:custGeom>
              <a:avLst/>
              <a:gdLst>
                <a:gd name="T0" fmla="*/ 0 w 2624"/>
                <a:gd name="T1" fmla="*/ 0 h 2752"/>
                <a:gd name="T2" fmla="*/ 0 w 2624"/>
                <a:gd name="T3" fmla="*/ 0 h 2752"/>
                <a:gd name="T4" fmla="*/ 0 w 2624"/>
                <a:gd name="T5" fmla="*/ 0 h 2752"/>
                <a:gd name="T6" fmla="*/ 0 w 2624"/>
                <a:gd name="T7" fmla="*/ 0 h 2752"/>
                <a:gd name="T8" fmla="*/ 0 w 2624"/>
                <a:gd name="T9" fmla="*/ 0 h 2752"/>
                <a:gd name="T10" fmla="*/ 0 w 2624"/>
                <a:gd name="T11" fmla="*/ 0 h 2752"/>
                <a:gd name="T12" fmla="*/ 0 w 2624"/>
                <a:gd name="T13" fmla="*/ 0 h 2752"/>
                <a:gd name="T14" fmla="*/ 0 w 2624"/>
                <a:gd name="T15" fmla="*/ 0 h 2752"/>
                <a:gd name="T16" fmla="*/ 0 w 2624"/>
                <a:gd name="T17" fmla="*/ 0 h 2752"/>
                <a:gd name="T18" fmla="*/ 0 w 2624"/>
                <a:gd name="T19" fmla="*/ 0 h 2752"/>
                <a:gd name="T20" fmla="*/ 0 w 2624"/>
                <a:gd name="T21" fmla="*/ 0 h 2752"/>
                <a:gd name="T22" fmla="*/ 0 w 2624"/>
                <a:gd name="T23" fmla="*/ 0 h 2752"/>
                <a:gd name="T24" fmla="*/ 0 w 2624"/>
                <a:gd name="T25" fmla="*/ 0 h 2752"/>
                <a:gd name="T26" fmla="*/ 0 w 2624"/>
                <a:gd name="T27" fmla="*/ 0 h 2752"/>
                <a:gd name="T28" fmla="*/ 0 w 2624"/>
                <a:gd name="T29" fmla="*/ 0 h 2752"/>
                <a:gd name="T30" fmla="*/ 0 w 2624"/>
                <a:gd name="T31" fmla="*/ 0 h 2752"/>
                <a:gd name="T32" fmla="*/ 0 w 2624"/>
                <a:gd name="T33" fmla="*/ 0 h 2752"/>
                <a:gd name="T34" fmla="*/ 0 w 2624"/>
                <a:gd name="T35" fmla="*/ 0 h 2752"/>
                <a:gd name="T36" fmla="*/ 0 w 2624"/>
                <a:gd name="T37" fmla="*/ 0 h 2752"/>
                <a:gd name="T38" fmla="*/ 0 w 2624"/>
                <a:gd name="T39" fmla="*/ 0 h 2752"/>
                <a:gd name="T40" fmla="*/ 0 w 2624"/>
                <a:gd name="T41" fmla="*/ 0 h 2752"/>
                <a:gd name="T42" fmla="*/ 0 w 2624"/>
                <a:gd name="T43" fmla="*/ 0 h 2752"/>
                <a:gd name="T44" fmla="*/ 0 w 2624"/>
                <a:gd name="T45" fmla="*/ 0 h 2752"/>
                <a:gd name="T46" fmla="*/ 0 w 2624"/>
                <a:gd name="T47" fmla="*/ 0 h 2752"/>
                <a:gd name="T48" fmla="*/ 0 w 2624"/>
                <a:gd name="T49" fmla="*/ 0 h 2752"/>
                <a:gd name="T50" fmla="*/ 0 w 2624"/>
                <a:gd name="T51" fmla="*/ 0 h 2752"/>
                <a:gd name="T52" fmla="*/ 0 w 2624"/>
                <a:gd name="T53" fmla="*/ 0 h 2752"/>
                <a:gd name="T54" fmla="*/ 0 w 2624"/>
                <a:gd name="T55" fmla="*/ 0 h 2752"/>
                <a:gd name="T56" fmla="*/ 0 w 2624"/>
                <a:gd name="T57" fmla="*/ 0 h 2752"/>
                <a:gd name="T58" fmla="*/ 0 w 2624"/>
                <a:gd name="T59" fmla="*/ 0 h 2752"/>
                <a:gd name="T60" fmla="*/ 0 w 2624"/>
                <a:gd name="T61" fmla="*/ 0 h 2752"/>
                <a:gd name="T62" fmla="*/ 0 w 2624"/>
                <a:gd name="T63" fmla="*/ 0 h 2752"/>
                <a:gd name="T64" fmla="*/ 0 w 2624"/>
                <a:gd name="T65" fmla="*/ 0 h 2752"/>
                <a:gd name="T66" fmla="*/ 0 w 2624"/>
                <a:gd name="T67" fmla="*/ 0 h 2752"/>
                <a:gd name="T68" fmla="*/ 0 w 2624"/>
                <a:gd name="T69" fmla="*/ 0 h 2752"/>
                <a:gd name="T70" fmla="*/ 0 w 2624"/>
                <a:gd name="T71" fmla="*/ 0 h 2752"/>
                <a:gd name="T72" fmla="*/ 0 w 2624"/>
                <a:gd name="T73" fmla="*/ 0 h 2752"/>
                <a:gd name="T74" fmla="*/ 0 w 2624"/>
                <a:gd name="T75" fmla="*/ 0 h 2752"/>
                <a:gd name="T76" fmla="*/ 0 w 2624"/>
                <a:gd name="T77" fmla="*/ 0 h 2752"/>
                <a:gd name="T78" fmla="*/ 0 w 2624"/>
                <a:gd name="T79" fmla="*/ 0 h 2752"/>
                <a:gd name="T80" fmla="*/ 0 w 2624"/>
                <a:gd name="T81" fmla="*/ 0 h 2752"/>
                <a:gd name="T82" fmla="*/ 0 w 2624"/>
                <a:gd name="T83" fmla="*/ 0 h 2752"/>
                <a:gd name="T84" fmla="*/ 0 w 2624"/>
                <a:gd name="T85" fmla="*/ 0 h 2752"/>
                <a:gd name="T86" fmla="*/ 0 w 2624"/>
                <a:gd name="T87" fmla="*/ 0 h 2752"/>
                <a:gd name="T88" fmla="*/ 0 w 2624"/>
                <a:gd name="T89" fmla="*/ 0 h 2752"/>
                <a:gd name="T90" fmla="*/ 0 w 2624"/>
                <a:gd name="T91" fmla="*/ 0 h 2752"/>
                <a:gd name="T92" fmla="*/ 0 w 2624"/>
                <a:gd name="T93" fmla="*/ 0 h 2752"/>
                <a:gd name="T94" fmla="*/ 0 w 2624"/>
                <a:gd name="T95" fmla="*/ 0 h 2752"/>
                <a:gd name="T96" fmla="*/ 0 w 2624"/>
                <a:gd name="T97" fmla="*/ 0 h 2752"/>
                <a:gd name="T98" fmla="*/ 0 w 2624"/>
                <a:gd name="T99" fmla="*/ 0 h 2752"/>
                <a:gd name="T100" fmla="*/ 0 w 2624"/>
                <a:gd name="T101" fmla="*/ 0 h 2752"/>
                <a:gd name="T102" fmla="*/ 0 w 2624"/>
                <a:gd name="T103" fmla="*/ 0 h 2752"/>
                <a:gd name="T104" fmla="*/ 0 w 2624"/>
                <a:gd name="T105" fmla="*/ 0 h 2752"/>
                <a:gd name="T106" fmla="*/ 0 w 2624"/>
                <a:gd name="T107" fmla="*/ 0 h 2752"/>
                <a:gd name="T108" fmla="*/ 0 w 2624"/>
                <a:gd name="T109" fmla="*/ 0 h 2752"/>
                <a:gd name="T110" fmla="*/ 0 w 2624"/>
                <a:gd name="T111" fmla="*/ 0 h 2752"/>
                <a:gd name="T112" fmla="*/ 0 w 2624"/>
                <a:gd name="T113" fmla="*/ 0 h 2752"/>
                <a:gd name="T114" fmla="*/ 0 w 2624"/>
                <a:gd name="T115" fmla="*/ 0 h 2752"/>
                <a:gd name="T116" fmla="*/ 0 w 2624"/>
                <a:gd name="T117" fmla="*/ 0 h 2752"/>
                <a:gd name="T118" fmla="*/ 0 w 2624"/>
                <a:gd name="T119" fmla="*/ 0 h 2752"/>
                <a:gd name="T120" fmla="*/ 0 w 2624"/>
                <a:gd name="T121" fmla="*/ 0 h 27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624"/>
                <a:gd name="T184" fmla="*/ 0 h 2752"/>
                <a:gd name="T185" fmla="*/ 2624 w 2624"/>
                <a:gd name="T186" fmla="*/ 2752 h 27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624" h="2752">
                  <a:moveTo>
                    <a:pt x="0" y="2744"/>
                  </a:moveTo>
                  <a:lnTo>
                    <a:pt x="0" y="2680"/>
                  </a:lnTo>
                  <a:lnTo>
                    <a:pt x="16" y="2680"/>
                  </a:lnTo>
                  <a:lnTo>
                    <a:pt x="16" y="2744"/>
                  </a:lnTo>
                  <a:lnTo>
                    <a:pt x="0" y="2744"/>
                  </a:lnTo>
                  <a:close/>
                  <a:moveTo>
                    <a:pt x="0" y="2632"/>
                  </a:moveTo>
                  <a:lnTo>
                    <a:pt x="0" y="2568"/>
                  </a:lnTo>
                  <a:lnTo>
                    <a:pt x="16" y="2568"/>
                  </a:lnTo>
                  <a:lnTo>
                    <a:pt x="16" y="2632"/>
                  </a:lnTo>
                  <a:lnTo>
                    <a:pt x="0" y="2632"/>
                  </a:lnTo>
                  <a:close/>
                  <a:moveTo>
                    <a:pt x="0" y="2520"/>
                  </a:moveTo>
                  <a:lnTo>
                    <a:pt x="0" y="2456"/>
                  </a:lnTo>
                  <a:lnTo>
                    <a:pt x="16" y="2456"/>
                  </a:lnTo>
                  <a:lnTo>
                    <a:pt x="16" y="2520"/>
                  </a:lnTo>
                  <a:lnTo>
                    <a:pt x="0" y="2520"/>
                  </a:lnTo>
                  <a:close/>
                  <a:moveTo>
                    <a:pt x="0" y="2408"/>
                  </a:moveTo>
                  <a:lnTo>
                    <a:pt x="0" y="2344"/>
                  </a:lnTo>
                  <a:lnTo>
                    <a:pt x="16" y="2344"/>
                  </a:lnTo>
                  <a:lnTo>
                    <a:pt x="16" y="2408"/>
                  </a:lnTo>
                  <a:lnTo>
                    <a:pt x="0" y="2408"/>
                  </a:lnTo>
                  <a:close/>
                  <a:moveTo>
                    <a:pt x="0" y="2296"/>
                  </a:moveTo>
                  <a:lnTo>
                    <a:pt x="0" y="2232"/>
                  </a:lnTo>
                  <a:lnTo>
                    <a:pt x="16" y="2232"/>
                  </a:lnTo>
                  <a:lnTo>
                    <a:pt x="16" y="2296"/>
                  </a:lnTo>
                  <a:lnTo>
                    <a:pt x="0" y="2296"/>
                  </a:lnTo>
                  <a:close/>
                  <a:moveTo>
                    <a:pt x="0" y="2184"/>
                  </a:moveTo>
                  <a:lnTo>
                    <a:pt x="0" y="2120"/>
                  </a:lnTo>
                  <a:lnTo>
                    <a:pt x="16" y="2120"/>
                  </a:lnTo>
                  <a:lnTo>
                    <a:pt x="16" y="2184"/>
                  </a:lnTo>
                  <a:lnTo>
                    <a:pt x="0" y="2184"/>
                  </a:lnTo>
                  <a:close/>
                  <a:moveTo>
                    <a:pt x="0" y="2072"/>
                  </a:moveTo>
                  <a:lnTo>
                    <a:pt x="0" y="2008"/>
                  </a:lnTo>
                  <a:lnTo>
                    <a:pt x="16" y="2008"/>
                  </a:lnTo>
                  <a:lnTo>
                    <a:pt x="16" y="2072"/>
                  </a:lnTo>
                  <a:lnTo>
                    <a:pt x="0" y="2072"/>
                  </a:lnTo>
                  <a:close/>
                  <a:moveTo>
                    <a:pt x="0" y="1960"/>
                  </a:moveTo>
                  <a:lnTo>
                    <a:pt x="0" y="1896"/>
                  </a:lnTo>
                  <a:lnTo>
                    <a:pt x="16" y="1896"/>
                  </a:lnTo>
                  <a:lnTo>
                    <a:pt x="16" y="1960"/>
                  </a:lnTo>
                  <a:lnTo>
                    <a:pt x="0" y="1960"/>
                  </a:lnTo>
                  <a:close/>
                  <a:moveTo>
                    <a:pt x="0" y="1848"/>
                  </a:moveTo>
                  <a:lnTo>
                    <a:pt x="0" y="1784"/>
                  </a:lnTo>
                  <a:lnTo>
                    <a:pt x="16" y="1784"/>
                  </a:lnTo>
                  <a:lnTo>
                    <a:pt x="16" y="1848"/>
                  </a:lnTo>
                  <a:lnTo>
                    <a:pt x="0" y="1848"/>
                  </a:lnTo>
                  <a:close/>
                  <a:moveTo>
                    <a:pt x="0" y="1735"/>
                  </a:moveTo>
                  <a:lnTo>
                    <a:pt x="0" y="1671"/>
                  </a:lnTo>
                  <a:lnTo>
                    <a:pt x="16" y="1671"/>
                  </a:lnTo>
                  <a:lnTo>
                    <a:pt x="16" y="1735"/>
                  </a:lnTo>
                  <a:lnTo>
                    <a:pt x="0" y="1735"/>
                  </a:lnTo>
                  <a:close/>
                  <a:moveTo>
                    <a:pt x="0" y="1623"/>
                  </a:moveTo>
                  <a:lnTo>
                    <a:pt x="0" y="1559"/>
                  </a:lnTo>
                  <a:lnTo>
                    <a:pt x="16" y="1559"/>
                  </a:lnTo>
                  <a:lnTo>
                    <a:pt x="16" y="1623"/>
                  </a:lnTo>
                  <a:lnTo>
                    <a:pt x="0" y="1623"/>
                  </a:lnTo>
                  <a:close/>
                  <a:moveTo>
                    <a:pt x="0" y="1511"/>
                  </a:moveTo>
                  <a:lnTo>
                    <a:pt x="0" y="1447"/>
                  </a:lnTo>
                  <a:lnTo>
                    <a:pt x="16" y="1447"/>
                  </a:lnTo>
                  <a:lnTo>
                    <a:pt x="16" y="1511"/>
                  </a:lnTo>
                  <a:lnTo>
                    <a:pt x="0" y="1511"/>
                  </a:lnTo>
                  <a:close/>
                  <a:moveTo>
                    <a:pt x="0" y="1399"/>
                  </a:moveTo>
                  <a:lnTo>
                    <a:pt x="0" y="1335"/>
                  </a:lnTo>
                  <a:lnTo>
                    <a:pt x="16" y="1335"/>
                  </a:lnTo>
                  <a:lnTo>
                    <a:pt x="16" y="1399"/>
                  </a:lnTo>
                  <a:lnTo>
                    <a:pt x="0" y="1399"/>
                  </a:lnTo>
                  <a:close/>
                  <a:moveTo>
                    <a:pt x="0" y="1287"/>
                  </a:moveTo>
                  <a:lnTo>
                    <a:pt x="0" y="1223"/>
                  </a:lnTo>
                  <a:lnTo>
                    <a:pt x="16" y="1223"/>
                  </a:lnTo>
                  <a:lnTo>
                    <a:pt x="16" y="1287"/>
                  </a:lnTo>
                  <a:lnTo>
                    <a:pt x="0" y="1287"/>
                  </a:lnTo>
                  <a:close/>
                  <a:moveTo>
                    <a:pt x="0" y="1175"/>
                  </a:moveTo>
                  <a:lnTo>
                    <a:pt x="0" y="1111"/>
                  </a:lnTo>
                  <a:lnTo>
                    <a:pt x="16" y="1111"/>
                  </a:lnTo>
                  <a:lnTo>
                    <a:pt x="16" y="1175"/>
                  </a:lnTo>
                  <a:lnTo>
                    <a:pt x="0" y="1175"/>
                  </a:lnTo>
                  <a:close/>
                  <a:moveTo>
                    <a:pt x="0" y="1063"/>
                  </a:moveTo>
                  <a:lnTo>
                    <a:pt x="0" y="999"/>
                  </a:lnTo>
                  <a:lnTo>
                    <a:pt x="16" y="999"/>
                  </a:lnTo>
                  <a:lnTo>
                    <a:pt x="16" y="1063"/>
                  </a:lnTo>
                  <a:lnTo>
                    <a:pt x="0" y="1063"/>
                  </a:lnTo>
                  <a:close/>
                  <a:moveTo>
                    <a:pt x="0" y="951"/>
                  </a:moveTo>
                  <a:lnTo>
                    <a:pt x="0" y="887"/>
                  </a:lnTo>
                  <a:lnTo>
                    <a:pt x="16" y="887"/>
                  </a:lnTo>
                  <a:lnTo>
                    <a:pt x="16" y="951"/>
                  </a:lnTo>
                  <a:lnTo>
                    <a:pt x="0" y="951"/>
                  </a:lnTo>
                  <a:close/>
                  <a:moveTo>
                    <a:pt x="0" y="839"/>
                  </a:moveTo>
                  <a:lnTo>
                    <a:pt x="0" y="774"/>
                  </a:lnTo>
                  <a:lnTo>
                    <a:pt x="16" y="774"/>
                  </a:lnTo>
                  <a:lnTo>
                    <a:pt x="16" y="839"/>
                  </a:lnTo>
                  <a:lnTo>
                    <a:pt x="0" y="839"/>
                  </a:lnTo>
                  <a:close/>
                  <a:moveTo>
                    <a:pt x="0" y="726"/>
                  </a:moveTo>
                  <a:lnTo>
                    <a:pt x="0" y="662"/>
                  </a:lnTo>
                  <a:lnTo>
                    <a:pt x="16" y="662"/>
                  </a:lnTo>
                  <a:lnTo>
                    <a:pt x="16" y="726"/>
                  </a:lnTo>
                  <a:lnTo>
                    <a:pt x="0" y="726"/>
                  </a:lnTo>
                  <a:close/>
                  <a:moveTo>
                    <a:pt x="0" y="614"/>
                  </a:moveTo>
                  <a:lnTo>
                    <a:pt x="0" y="550"/>
                  </a:lnTo>
                  <a:lnTo>
                    <a:pt x="16" y="550"/>
                  </a:lnTo>
                  <a:lnTo>
                    <a:pt x="16" y="614"/>
                  </a:lnTo>
                  <a:lnTo>
                    <a:pt x="0" y="614"/>
                  </a:lnTo>
                  <a:close/>
                  <a:moveTo>
                    <a:pt x="0" y="502"/>
                  </a:moveTo>
                  <a:lnTo>
                    <a:pt x="0" y="438"/>
                  </a:lnTo>
                  <a:lnTo>
                    <a:pt x="16" y="438"/>
                  </a:lnTo>
                  <a:lnTo>
                    <a:pt x="16" y="502"/>
                  </a:lnTo>
                  <a:lnTo>
                    <a:pt x="0" y="502"/>
                  </a:lnTo>
                  <a:close/>
                  <a:moveTo>
                    <a:pt x="0" y="390"/>
                  </a:moveTo>
                  <a:lnTo>
                    <a:pt x="0" y="326"/>
                  </a:lnTo>
                  <a:lnTo>
                    <a:pt x="16" y="326"/>
                  </a:lnTo>
                  <a:lnTo>
                    <a:pt x="16" y="390"/>
                  </a:lnTo>
                  <a:lnTo>
                    <a:pt x="0" y="390"/>
                  </a:lnTo>
                  <a:close/>
                  <a:moveTo>
                    <a:pt x="0" y="278"/>
                  </a:moveTo>
                  <a:lnTo>
                    <a:pt x="0" y="214"/>
                  </a:lnTo>
                  <a:lnTo>
                    <a:pt x="16" y="214"/>
                  </a:lnTo>
                  <a:lnTo>
                    <a:pt x="16" y="278"/>
                  </a:lnTo>
                  <a:lnTo>
                    <a:pt x="0" y="278"/>
                  </a:lnTo>
                  <a:close/>
                  <a:moveTo>
                    <a:pt x="0" y="166"/>
                  </a:moveTo>
                  <a:lnTo>
                    <a:pt x="0" y="102"/>
                  </a:lnTo>
                  <a:lnTo>
                    <a:pt x="16" y="102"/>
                  </a:lnTo>
                  <a:lnTo>
                    <a:pt x="16" y="166"/>
                  </a:lnTo>
                  <a:lnTo>
                    <a:pt x="0" y="166"/>
                  </a:lnTo>
                  <a:close/>
                  <a:moveTo>
                    <a:pt x="0" y="54"/>
                  </a:moveTo>
                  <a:lnTo>
                    <a:pt x="0" y="8"/>
                  </a:lnTo>
                  <a:cubicBezTo>
                    <a:pt x="0" y="4"/>
                    <a:pt x="4" y="0"/>
                    <a:pt x="8" y="0"/>
                  </a:cubicBezTo>
                  <a:lnTo>
                    <a:pt x="27" y="0"/>
                  </a:lnTo>
                  <a:lnTo>
                    <a:pt x="27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4"/>
                  </a:lnTo>
                  <a:lnTo>
                    <a:pt x="0" y="54"/>
                  </a:lnTo>
                  <a:close/>
                  <a:moveTo>
                    <a:pt x="75" y="0"/>
                  </a:moveTo>
                  <a:lnTo>
                    <a:pt x="139" y="0"/>
                  </a:lnTo>
                  <a:lnTo>
                    <a:pt x="139" y="16"/>
                  </a:lnTo>
                  <a:lnTo>
                    <a:pt x="75" y="16"/>
                  </a:lnTo>
                  <a:lnTo>
                    <a:pt x="75" y="0"/>
                  </a:lnTo>
                  <a:close/>
                  <a:moveTo>
                    <a:pt x="187" y="0"/>
                  </a:moveTo>
                  <a:lnTo>
                    <a:pt x="251" y="0"/>
                  </a:lnTo>
                  <a:lnTo>
                    <a:pt x="251" y="16"/>
                  </a:lnTo>
                  <a:lnTo>
                    <a:pt x="187" y="16"/>
                  </a:lnTo>
                  <a:lnTo>
                    <a:pt x="187" y="0"/>
                  </a:lnTo>
                  <a:close/>
                  <a:moveTo>
                    <a:pt x="299" y="0"/>
                  </a:moveTo>
                  <a:lnTo>
                    <a:pt x="364" y="0"/>
                  </a:lnTo>
                  <a:lnTo>
                    <a:pt x="364" y="16"/>
                  </a:lnTo>
                  <a:lnTo>
                    <a:pt x="299" y="16"/>
                  </a:lnTo>
                  <a:lnTo>
                    <a:pt x="299" y="0"/>
                  </a:lnTo>
                  <a:close/>
                  <a:moveTo>
                    <a:pt x="412" y="0"/>
                  </a:moveTo>
                  <a:lnTo>
                    <a:pt x="476" y="0"/>
                  </a:lnTo>
                  <a:lnTo>
                    <a:pt x="476" y="16"/>
                  </a:lnTo>
                  <a:lnTo>
                    <a:pt x="412" y="16"/>
                  </a:lnTo>
                  <a:lnTo>
                    <a:pt x="412" y="0"/>
                  </a:lnTo>
                  <a:close/>
                  <a:moveTo>
                    <a:pt x="524" y="0"/>
                  </a:moveTo>
                  <a:lnTo>
                    <a:pt x="588" y="0"/>
                  </a:lnTo>
                  <a:lnTo>
                    <a:pt x="588" y="16"/>
                  </a:lnTo>
                  <a:lnTo>
                    <a:pt x="524" y="16"/>
                  </a:lnTo>
                  <a:lnTo>
                    <a:pt x="524" y="0"/>
                  </a:lnTo>
                  <a:close/>
                  <a:moveTo>
                    <a:pt x="636" y="0"/>
                  </a:moveTo>
                  <a:lnTo>
                    <a:pt x="700" y="0"/>
                  </a:lnTo>
                  <a:lnTo>
                    <a:pt x="700" y="16"/>
                  </a:lnTo>
                  <a:lnTo>
                    <a:pt x="636" y="16"/>
                  </a:lnTo>
                  <a:lnTo>
                    <a:pt x="636" y="0"/>
                  </a:lnTo>
                  <a:close/>
                  <a:moveTo>
                    <a:pt x="748" y="0"/>
                  </a:moveTo>
                  <a:lnTo>
                    <a:pt x="812" y="0"/>
                  </a:lnTo>
                  <a:lnTo>
                    <a:pt x="812" y="16"/>
                  </a:lnTo>
                  <a:lnTo>
                    <a:pt x="748" y="16"/>
                  </a:lnTo>
                  <a:lnTo>
                    <a:pt x="748" y="0"/>
                  </a:lnTo>
                  <a:close/>
                  <a:moveTo>
                    <a:pt x="860" y="0"/>
                  </a:moveTo>
                  <a:lnTo>
                    <a:pt x="924" y="0"/>
                  </a:lnTo>
                  <a:lnTo>
                    <a:pt x="924" y="16"/>
                  </a:lnTo>
                  <a:lnTo>
                    <a:pt x="860" y="16"/>
                  </a:lnTo>
                  <a:lnTo>
                    <a:pt x="860" y="0"/>
                  </a:lnTo>
                  <a:close/>
                  <a:moveTo>
                    <a:pt x="972" y="0"/>
                  </a:moveTo>
                  <a:lnTo>
                    <a:pt x="1036" y="0"/>
                  </a:lnTo>
                  <a:lnTo>
                    <a:pt x="1036" y="16"/>
                  </a:lnTo>
                  <a:lnTo>
                    <a:pt x="972" y="16"/>
                  </a:lnTo>
                  <a:lnTo>
                    <a:pt x="972" y="0"/>
                  </a:lnTo>
                  <a:close/>
                  <a:moveTo>
                    <a:pt x="1084" y="0"/>
                  </a:moveTo>
                  <a:lnTo>
                    <a:pt x="1148" y="0"/>
                  </a:lnTo>
                  <a:lnTo>
                    <a:pt x="1148" y="16"/>
                  </a:lnTo>
                  <a:lnTo>
                    <a:pt x="1084" y="16"/>
                  </a:lnTo>
                  <a:lnTo>
                    <a:pt x="1084" y="0"/>
                  </a:lnTo>
                  <a:close/>
                  <a:moveTo>
                    <a:pt x="1196" y="0"/>
                  </a:moveTo>
                  <a:lnTo>
                    <a:pt x="1260" y="0"/>
                  </a:lnTo>
                  <a:lnTo>
                    <a:pt x="1260" y="16"/>
                  </a:lnTo>
                  <a:lnTo>
                    <a:pt x="1196" y="16"/>
                  </a:lnTo>
                  <a:lnTo>
                    <a:pt x="1196" y="0"/>
                  </a:lnTo>
                  <a:close/>
                  <a:moveTo>
                    <a:pt x="1308" y="0"/>
                  </a:moveTo>
                  <a:lnTo>
                    <a:pt x="1373" y="0"/>
                  </a:lnTo>
                  <a:lnTo>
                    <a:pt x="1373" y="16"/>
                  </a:lnTo>
                  <a:lnTo>
                    <a:pt x="1308" y="16"/>
                  </a:lnTo>
                  <a:lnTo>
                    <a:pt x="1308" y="0"/>
                  </a:lnTo>
                  <a:close/>
                  <a:moveTo>
                    <a:pt x="1421" y="0"/>
                  </a:moveTo>
                  <a:lnTo>
                    <a:pt x="1485" y="0"/>
                  </a:lnTo>
                  <a:lnTo>
                    <a:pt x="1485" y="16"/>
                  </a:lnTo>
                  <a:lnTo>
                    <a:pt x="1421" y="16"/>
                  </a:lnTo>
                  <a:lnTo>
                    <a:pt x="1421" y="0"/>
                  </a:lnTo>
                  <a:close/>
                  <a:moveTo>
                    <a:pt x="1533" y="0"/>
                  </a:moveTo>
                  <a:lnTo>
                    <a:pt x="1597" y="0"/>
                  </a:lnTo>
                  <a:lnTo>
                    <a:pt x="1597" y="16"/>
                  </a:lnTo>
                  <a:lnTo>
                    <a:pt x="1533" y="16"/>
                  </a:lnTo>
                  <a:lnTo>
                    <a:pt x="1533" y="0"/>
                  </a:lnTo>
                  <a:close/>
                  <a:moveTo>
                    <a:pt x="1645" y="0"/>
                  </a:moveTo>
                  <a:lnTo>
                    <a:pt x="1709" y="0"/>
                  </a:lnTo>
                  <a:lnTo>
                    <a:pt x="1709" y="16"/>
                  </a:lnTo>
                  <a:lnTo>
                    <a:pt x="1645" y="16"/>
                  </a:lnTo>
                  <a:lnTo>
                    <a:pt x="1645" y="0"/>
                  </a:lnTo>
                  <a:close/>
                  <a:moveTo>
                    <a:pt x="1757" y="0"/>
                  </a:moveTo>
                  <a:lnTo>
                    <a:pt x="1821" y="0"/>
                  </a:lnTo>
                  <a:lnTo>
                    <a:pt x="1821" y="16"/>
                  </a:lnTo>
                  <a:lnTo>
                    <a:pt x="1757" y="16"/>
                  </a:lnTo>
                  <a:lnTo>
                    <a:pt x="1757" y="0"/>
                  </a:lnTo>
                  <a:close/>
                  <a:moveTo>
                    <a:pt x="1869" y="0"/>
                  </a:moveTo>
                  <a:lnTo>
                    <a:pt x="1933" y="0"/>
                  </a:lnTo>
                  <a:lnTo>
                    <a:pt x="1933" y="16"/>
                  </a:lnTo>
                  <a:lnTo>
                    <a:pt x="1869" y="16"/>
                  </a:lnTo>
                  <a:lnTo>
                    <a:pt x="1869" y="0"/>
                  </a:lnTo>
                  <a:close/>
                  <a:moveTo>
                    <a:pt x="1981" y="0"/>
                  </a:moveTo>
                  <a:lnTo>
                    <a:pt x="2045" y="0"/>
                  </a:lnTo>
                  <a:lnTo>
                    <a:pt x="2045" y="16"/>
                  </a:lnTo>
                  <a:lnTo>
                    <a:pt x="1981" y="16"/>
                  </a:lnTo>
                  <a:lnTo>
                    <a:pt x="1981" y="0"/>
                  </a:lnTo>
                  <a:close/>
                  <a:moveTo>
                    <a:pt x="2093" y="0"/>
                  </a:moveTo>
                  <a:lnTo>
                    <a:pt x="2157" y="0"/>
                  </a:lnTo>
                  <a:lnTo>
                    <a:pt x="2157" y="16"/>
                  </a:lnTo>
                  <a:lnTo>
                    <a:pt x="2093" y="16"/>
                  </a:lnTo>
                  <a:lnTo>
                    <a:pt x="2093" y="0"/>
                  </a:lnTo>
                  <a:close/>
                  <a:moveTo>
                    <a:pt x="2205" y="0"/>
                  </a:moveTo>
                  <a:lnTo>
                    <a:pt x="2269" y="0"/>
                  </a:lnTo>
                  <a:lnTo>
                    <a:pt x="2269" y="16"/>
                  </a:lnTo>
                  <a:lnTo>
                    <a:pt x="2205" y="16"/>
                  </a:lnTo>
                  <a:lnTo>
                    <a:pt x="2205" y="0"/>
                  </a:lnTo>
                  <a:close/>
                  <a:moveTo>
                    <a:pt x="2318" y="0"/>
                  </a:moveTo>
                  <a:lnTo>
                    <a:pt x="2382" y="0"/>
                  </a:lnTo>
                  <a:lnTo>
                    <a:pt x="2382" y="16"/>
                  </a:lnTo>
                  <a:lnTo>
                    <a:pt x="2318" y="16"/>
                  </a:lnTo>
                  <a:lnTo>
                    <a:pt x="2318" y="0"/>
                  </a:lnTo>
                  <a:close/>
                  <a:moveTo>
                    <a:pt x="2430" y="0"/>
                  </a:moveTo>
                  <a:lnTo>
                    <a:pt x="2494" y="0"/>
                  </a:lnTo>
                  <a:lnTo>
                    <a:pt x="2494" y="16"/>
                  </a:lnTo>
                  <a:lnTo>
                    <a:pt x="2430" y="16"/>
                  </a:lnTo>
                  <a:lnTo>
                    <a:pt x="2430" y="0"/>
                  </a:lnTo>
                  <a:close/>
                  <a:moveTo>
                    <a:pt x="2542" y="0"/>
                  </a:moveTo>
                  <a:lnTo>
                    <a:pt x="2606" y="0"/>
                  </a:lnTo>
                  <a:lnTo>
                    <a:pt x="2606" y="16"/>
                  </a:lnTo>
                  <a:lnTo>
                    <a:pt x="2542" y="16"/>
                  </a:lnTo>
                  <a:lnTo>
                    <a:pt x="2542" y="0"/>
                  </a:lnTo>
                  <a:close/>
                  <a:moveTo>
                    <a:pt x="2624" y="46"/>
                  </a:moveTo>
                  <a:lnTo>
                    <a:pt x="2624" y="110"/>
                  </a:lnTo>
                  <a:lnTo>
                    <a:pt x="2608" y="110"/>
                  </a:lnTo>
                  <a:lnTo>
                    <a:pt x="2608" y="46"/>
                  </a:lnTo>
                  <a:lnTo>
                    <a:pt x="2624" y="46"/>
                  </a:lnTo>
                  <a:close/>
                  <a:moveTo>
                    <a:pt x="2624" y="158"/>
                  </a:moveTo>
                  <a:lnTo>
                    <a:pt x="2624" y="222"/>
                  </a:lnTo>
                  <a:lnTo>
                    <a:pt x="2608" y="222"/>
                  </a:lnTo>
                  <a:lnTo>
                    <a:pt x="2608" y="158"/>
                  </a:lnTo>
                  <a:lnTo>
                    <a:pt x="2624" y="158"/>
                  </a:lnTo>
                  <a:close/>
                  <a:moveTo>
                    <a:pt x="2624" y="270"/>
                  </a:moveTo>
                  <a:lnTo>
                    <a:pt x="2624" y="334"/>
                  </a:lnTo>
                  <a:lnTo>
                    <a:pt x="2608" y="334"/>
                  </a:lnTo>
                  <a:lnTo>
                    <a:pt x="2608" y="270"/>
                  </a:lnTo>
                  <a:lnTo>
                    <a:pt x="2624" y="270"/>
                  </a:lnTo>
                  <a:close/>
                  <a:moveTo>
                    <a:pt x="2624" y="382"/>
                  </a:moveTo>
                  <a:lnTo>
                    <a:pt x="2624" y="446"/>
                  </a:lnTo>
                  <a:lnTo>
                    <a:pt x="2608" y="446"/>
                  </a:lnTo>
                  <a:lnTo>
                    <a:pt x="2608" y="382"/>
                  </a:lnTo>
                  <a:lnTo>
                    <a:pt x="2624" y="382"/>
                  </a:lnTo>
                  <a:close/>
                  <a:moveTo>
                    <a:pt x="2624" y="494"/>
                  </a:moveTo>
                  <a:lnTo>
                    <a:pt x="2624" y="558"/>
                  </a:lnTo>
                  <a:lnTo>
                    <a:pt x="2608" y="558"/>
                  </a:lnTo>
                  <a:lnTo>
                    <a:pt x="2608" y="494"/>
                  </a:lnTo>
                  <a:lnTo>
                    <a:pt x="2624" y="494"/>
                  </a:lnTo>
                  <a:close/>
                  <a:moveTo>
                    <a:pt x="2624" y="606"/>
                  </a:moveTo>
                  <a:lnTo>
                    <a:pt x="2624" y="670"/>
                  </a:lnTo>
                  <a:lnTo>
                    <a:pt x="2608" y="670"/>
                  </a:lnTo>
                  <a:lnTo>
                    <a:pt x="2608" y="606"/>
                  </a:lnTo>
                  <a:lnTo>
                    <a:pt x="2624" y="606"/>
                  </a:lnTo>
                  <a:close/>
                  <a:moveTo>
                    <a:pt x="2624" y="719"/>
                  </a:moveTo>
                  <a:lnTo>
                    <a:pt x="2624" y="783"/>
                  </a:lnTo>
                  <a:lnTo>
                    <a:pt x="2608" y="783"/>
                  </a:lnTo>
                  <a:lnTo>
                    <a:pt x="2608" y="719"/>
                  </a:lnTo>
                  <a:lnTo>
                    <a:pt x="2624" y="719"/>
                  </a:lnTo>
                  <a:close/>
                  <a:moveTo>
                    <a:pt x="2624" y="831"/>
                  </a:moveTo>
                  <a:lnTo>
                    <a:pt x="2624" y="895"/>
                  </a:lnTo>
                  <a:lnTo>
                    <a:pt x="2608" y="895"/>
                  </a:lnTo>
                  <a:lnTo>
                    <a:pt x="2608" y="831"/>
                  </a:lnTo>
                  <a:lnTo>
                    <a:pt x="2624" y="831"/>
                  </a:lnTo>
                  <a:close/>
                  <a:moveTo>
                    <a:pt x="2624" y="943"/>
                  </a:moveTo>
                  <a:lnTo>
                    <a:pt x="2624" y="1007"/>
                  </a:lnTo>
                  <a:lnTo>
                    <a:pt x="2608" y="1007"/>
                  </a:lnTo>
                  <a:lnTo>
                    <a:pt x="2608" y="943"/>
                  </a:lnTo>
                  <a:lnTo>
                    <a:pt x="2624" y="943"/>
                  </a:lnTo>
                  <a:close/>
                  <a:moveTo>
                    <a:pt x="2624" y="1055"/>
                  </a:moveTo>
                  <a:lnTo>
                    <a:pt x="2624" y="1119"/>
                  </a:lnTo>
                  <a:lnTo>
                    <a:pt x="2608" y="1119"/>
                  </a:lnTo>
                  <a:lnTo>
                    <a:pt x="2608" y="1055"/>
                  </a:lnTo>
                  <a:lnTo>
                    <a:pt x="2624" y="1055"/>
                  </a:lnTo>
                  <a:close/>
                  <a:moveTo>
                    <a:pt x="2624" y="1167"/>
                  </a:moveTo>
                  <a:lnTo>
                    <a:pt x="2624" y="1231"/>
                  </a:lnTo>
                  <a:lnTo>
                    <a:pt x="2608" y="1231"/>
                  </a:lnTo>
                  <a:lnTo>
                    <a:pt x="2608" y="1167"/>
                  </a:lnTo>
                  <a:lnTo>
                    <a:pt x="2624" y="1167"/>
                  </a:lnTo>
                  <a:close/>
                  <a:moveTo>
                    <a:pt x="2624" y="1279"/>
                  </a:moveTo>
                  <a:lnTo>
                    <a:pt x="2624" y="1343"/>
                  </a:lnTo>
                  <a:lnTo>
                    <a:pt x="2608" y="1343"/>
                  </a:lnTo>
                  <a:lnTo>
                    <a:pt x="2608" y="1279"/>
                  </a:lnTo>
                  <a:lnTo>
                    <a:pt x="2624" y="1279"/>
                  </a:lnTo>
                  <a:close/>
                  <a:moveTo>
                    <a:pt x="2624" y="1391"/>
                  </a:moveTo>
                  <a:lnTo>
                    <a:pt x="2624" y="1455"/>
                  </a:lnTo>
                  <a:lnTo>
                    <a:pt x="2608" y="1455"/>
                  </a:lnTo>
                  <a:lnTo>
                    <a:pt x="2608" y="1391"/>
                  </a:lnTo>
                  <a:lnTo>
                    <a:pt x="2624" y="1391"/>
                  </a:lnTo>
                  <a:close/>
                  <a:moveTo>
                    <a:pt x="2624" y="1503"/>
                  </a:moveTo>
                  <a:lnTo>
                    <a:pt x="2624" y="1567"/>
                  </a:lnTo>
                  <a:lnTo>
                    <a:pt x="2608" y="1567"/>
                  </a:lnTo>
                  <a:lnTo>
                    <a:pt x="2608" y="1503"/>
                  </a:lnTo>
                  <a:lnTo>
                    <a:pt x="2624" y="1503"/>
                  </a:lnTo>
                  <a:close/>
                  <a:moveTo>
                    <a:pt x="2624" y="1615"/>
                  </a:moveTo>
                  <a:lnTo>
                    <a:pt x="2624" y="1679"/>
                  </a:lnTo>
                  <a:lnTo>
                    <a:pt x="2608" y="1679"/>
                  </a:lnTo>
                  <a:lnTo>
                    <a:pt x="2608" y="1615"/>
                  </a:lnTo>
                  <a:lnTo>
                    <a:pt x="2624" y="1615"/>
                  </a:lnTo>
                  <a:close/>
                  <a:moveTo>
                    <a:pt x="2624" y="1728"/>
                  </a:moveTo>
                  <a:lnTo>
                    <a:pt x="2624" y="1792"/>
                  </a:lnTo>
                  <a:lnTo>
                    <a:pt x="2608" y="1792"/>
                  </a:lnTo>
                  <a:lnTo>
                    <a:pt x="2608" y="1728"/>
                  </a:lnTo>
                  <a:lnTo>
                    <a:pt x="2624" y="1728"/>
                  </a:lnTo>
                  <a:close/>
                  <a:moveTo>
                    <a:pt x="2624" y="1840"/>
                  </a:moveTo>
                  <a:lnTo>
                    <a:pt x="2624" y="1904"/>
                  </a:lnTo>
                  <a:lnTo>
                    <a:pt x="2608" y="1904"/>
                  </a:lnTo>
                  <a:lnTo>
                    <a:pt x="2608" y="1840"/>
                  </a:lnTo>
                  <a:lnTo>
                    <a:pt x="2624" y="1840"/>
                  </a:lnTo>
                  <a:close/>
                  <a:moveTo>
                    <a:pt x="2624" y="1952"/>
                  </a:moveTo>
                  <a:lnTo>
                    <a:pt x="2624" y="2016"/>
                  </a:lnTo>
                  <a:lnTo>
                    <a:pt x="2608" y="2016"/>
                  </a:lnTo>
                  <a:lnTo>
                    <a:pt x="2608" y="1952"/>
                  </a:lnTo>
                  <a:lnTo>
                    <a:pt x="2624" y="1952"/>
                  </a:lnTo>
                  <a:close/>
                  <a:moveTo>
                    <a:pt x="2624" y="2064"/>
                  </a:moveTo>
                  <a:lnTo>
                    <a:pt x="2624" y="2128"/>
                  </a:lnTo>
                  <a:lnTo>
                    <a:pt x="2608" y="2128"/>
                  </a:lnTo>
                  <a:lnTo>
                    <a:pt x="2608" y="2064"/>
                  </a:lnTo>
                  <a:lnTo>
                    <a:pt x="2624" y="2064"/>
                  </a:lnTo>
                  <a:close/>
                  <a:moveTo>
                    <a:pt x="2624" y="2176"/>
                  </a:moveTo>
                  <a:lnTo>
                    <a:pt x="2624" y="2240"/>
                  </a:lnTo>
                  <a:lnTo>
                    <a:pt x="2608" y="2240"/>
                  </a:lnTo>
                  <a:lnTo>
                    <a:pt x="2608" y="2176"/>
                  </a:lnTo>
                  <a:lnTo>
                    <a:pt x="2624" y="2176"/>
                  </a:lnTo>
                  <a:close/>
                  <a:moveTo>
                    <a:pt x="2624" y="2288"/>
                  </a:moveTo>
                  <a:lnTo>
                    <a:pt x="2624" y="2352"/>
                  </a:lnTo>
                  <a:lnTo>
                    <a:pt x="2608" y="2352"/>
                  </a:lnTo>
                  <a:lnTo>
                    <a:pt x="2608" y="2288"/>
                  </a:lnTo>
                  <a:lnTo>
                    <a:pt x="2624" y="2288"/>
                  </a:lnTo>
                  <a:close/>
                  <a:moveTo>
                    <a:pt x="2624" y="2400"/>
                  </a:moveTo>
                  <a:lnTo>
                    <a:pt x="2624" y="2464"/>
                  </a:lnTo>
                  <a:lnTo>
                    <a:pt x="2608" y="2464"/>
                  </a:lnTo>
                  <a:lnTo>
                    <a:pt x="2608" y="2400"/>
                  </a:lnTo>
                  <a:lnTo>
                    <a:pt x="2624" y="2400"/>
                  </a:lnTo>
                  <a:close/>
                  <a:moveTo>
                    <a:pt x="2624" y="2512"/>
                  </a:moveTo>
                  <a:lnTo>
                    <a:pt x="2624" y="2576"/>
                  </a:lnTo>
                  <a:lnTo>
                    <a:pt x="2608" y="2576"/>
                  </a:lnTo>
                  <a:lnTo>
                    <a:pt x="2608" y="2512"/>
                  </a:lnTo>
                  <a:lnTo>
                    <a:pt x="2624" y="2512"/>
                  </a:lnTo>
                  <a:close/>
                  <a:moveTo>
                    <a:pt x="2624" y="2624"/>
                  </a:moveTo>
                  <a:lnTo>
                    <a:pt x="2624" y="2688"/>
                  </a:lnTo>
                  <a:lnTo>
                    <a:pt x="2608" y="2688"/>
                  </a:lnTo>
                  <a:lnTo>
                    <a:pt x="2608" y="2624"/>
                  </a:lnTo>
                  <a:lnTo>
                    <a:pt x="2624" y="2624"/>
                  </a:lnTo>
                  <a:close/>
                  <a:moveTo>
                    <a:pt x="2624" y="2737"/>
                  </a:moveTo>
                  <a:lnTo>
                    <a:pt x="2624" y="2744"/>
                  </a:lnTo>
                  <a:cubicBezTo>
                    <a:pt x="2624" y="2749"/>
                    <a:pt x="2621" y="2752"/>
                    <a:pt x="2616" y="2752"/>
                  </a:cubicBezTo>
                  <a:lnTo>
                    <a:pt x="2560" y="2752"/>
                  </a:lnTo>
                  <a:lnTo>
                    <a:pt x="2560" y="2736"/>
                  </a:lnTo>
                  <a:lnTo>
                    <a:pt x="2616" y="2736"/>
                  </a:lnTo>
                  <a:lnTo>
                    <a:pt x="2608" y="2744"/>
                  </a:lnTo>
                  <a:lnTo>
                    <a:pt x="2608" y="2737"/>
                  </a:lnTo>
                  <a:lnTo>
                    <a:pt x="2624" y="2737"/>
                  </a:lnTo>
                  <a:close/>
                  <a:moveTo>
                    <a:pt x="2512" y="2752"/>
                  </a:moveTo>
                  <a:lnTo>
                    <a:pt x="2448" y="2752"/>
                  </a:lnTo>
                  <a:lnTo>
                    <a:pt x="2448" y="2736"/>
                  </a:lnTo>
                  <a:lnTo>
                    <a:pt x="2512" y="2736"/>
                  </a:lnTo>
                  <a:lnTo>
                    <a:pt x="2512" y="2752"/>
                  </a:lnTo>
                  <a:close/>
                  <a:moveTo>
                    <a:pt x="2400" y="2752"/>
                  </a:moveTo>
                  <a:lnTo>
                    <a:pt x="2336" y="2752"/>
                  </a:lnTo>
                  <a:lnTo>
                    <a:pt x="2336" y="2736"/>
                  </a:lnTo>
                  <a:lnTo>
                    <a:pt x="2400" y="2736"/>
                  </a:lnTo>
                  <a:lnTo>
                    <a:pt x="2400" y="2752"/>
                  </a:lnTo>
                  <a:close/>
                  <a:moveTo>
                    <a:pt x="2288" y="2752"/>
                  </a:moveTo>
                  <a:lnTo>
                    <a:pt x="2224" y="2752"/>
                  </a:lnTo>
                  <a:lnTo>
                    <a:pt x="2224" y="2736"/>
                  </a:lnTo>
                  <a:lnTo>
                    <a:pt x="2288" y="2736"/>
                  </a:lnTo>
                  <a:lnTo>
                    <a:pt x="2288" y="2752"/>
                  </a:lnTo>
                  <a:close/>
                  <a:moveTo>
                    <a:pt x="2176" y="2752"/>
                  </a:moveTo>
                  <a:lnTo>
                    <a:pt x="2112" y="2752"/>
                  </a:lnTo>
                  <a:lnTo>
                    <a:pt x="2112" y="2736"/>
                  </a:lnTo>
                  <a:lnTo>
                    <a:pt x="2176" y="2736"/>
                  </a:lnTo>
                  <a:lnTo>
                    <a:pt x="2176" y="2752"/>
                  </a:lnTo>
                  <a:close/>
                  <a:moveTo>
                    <a:pt x="2064" y="2752"/>
                  </a:moveTo>
                  <a:lnTo>
                    <a:pt x="2000" y="2752"/>
                  </a:lnTo>
                  <a:lnTo>
                    <a:pt x="2000" y="2736"/>
                  </a:lnTo>
                  <a:lnTo>
                    <a:pt x="2064" y="2736"/>
                  </a:lnTo>
                  <a:lnTo>
                    <a:pt x="2064" y="2752"/>
                  </a:lnTo>
                  <a:close/>
                  <a:moveTo>
                    <a:pt x="1952" y="2752"/>
                  </a:moveTo>
                  <a:lnTo>
                    <a:pt x="1888" y="2752"/>
                  </a:lnTo>
                  <a:lnTo>
                    <a:pt x="1888" y="2736"/>
                  </a:lnTo>
                  <a:lnTo>
                    <a:pt x="1952" y="2736"/>
                  </a:lnTo>
                  <a:lnTo>
                    <a:pt x="1952" y="2752"/>
                  </a:lnTo>
                  <a:close/>
                  <a:moveTo>
                    <a:pt x="1840" y="2752"/>
                  </a:moveTo>
                  <a:lnTo>
                    <a:pt x="1776" y="2752"/>
                  </a:lnTo>
                  <a:lnTo>
                    <a:pt x="1776" y="2736"/>
                  </a:lnTo>
                  <a:lnTo>
                    <a:pt x="1840" y="2736"/>
                  </a:lnTo>
                  <a:lnTo>
                    <a:pt x="1840" y="2752"/>
                  </a:lnTo>
                  <a:close/>
                  <a:moveTo>
                    <a:pt x="1727" y="2752"/>
                  </a:moveTo>
                  <a:lnTo>
                    <a:pt x="1663" y="2752"/>
                  </a:lnTo>
                  <a:lnTo>
                    <a:pt x="1663" y="2736"/>
                  </a:lnTo>
                  <a:lnTo>
                    <a:pt x="1727" y="2736"/>
                  </a:lnTo>
                  <a:lnTo>
                    <a:pt x="1727" y="2752"/>
                  </a:lnTo>
                  <a:close/>
                  <a:moveTo>
                    <a:pt x="1615" y="2752"/>
                  </a:moveTo>
                  <a:lnTo>
                    <a:pt x="1551" y="2752"/>
                  </a:lnTo>
                  <a:lnTo>
                    <a:pt x="1551" y="2736"/>
                  </a:lnTo>
                  <a:lnTo>
                    <a:pt x="1615" y="2736"/>
                  </a:lnTo>
                  <a:lnTo>
                    <a:pt x="1615" y="2752"/>
                  </a:lnTo>
                  <a:close/>
                  <a:moveTo>
                    <a:pt x="1503" y="2752"/>
                  </a:moveTo>
                  <a:lnTo>
                    <a:pt x="1439" y="2752"/>
                  </a:lnTo>
                  <a:lnTo>
                    <a:pt x="1439" y="2736"/>
                  </a:lnTo>
                  <a:lnTo>
                    <a:pt x="1503" y="2736"/>
                  </a:lnTo>
                  <a:lnTo>
                    <a:pt x="1503" y="2752"/>
                  </a:lnTo>
                  <a:close/>
                  <a:moveTo>
                    <a:pt x="1391" y="2752"/>
                  </a:moveTo>
                  <a:lnTo>
                    <a:pt x="1327" y="2752"/>
                  </a:lnTo>
                  <a:lnTo>
                    <a:pt x="1327" y="2736"/>
                  </a:lnTo>
                  <a:lnTo>
                    <a:pt x="1391" y="2736"/>
                  </a:lnTo>
                  <a:lnTo>
                    <a:pt x="1391" y="2752"/>
                  </a:lnTo>
                  <a:close/>
                  <a:moveTo>
                    <a:pt x="1279" y="2752"/>
                  </a:moveTo>
                  <a:lnTo>
                    <a:pt x="1215" y="2752"/>
                  </a:lnTo>
                  <a:lnTo>
                    <a:pt x="1215" y="2736"/>
                  </a:lnTo>
                  <a:lnTo>
                    <a:pt x="1279" y="2736"/>
                  </a:lnTo>
                  <a:lnTo>
                    <a:pt x="1279" y="2752"/>
                  </a:lnTo>
                  <a:close/>
                  <a:moveTo>
                    <a:pt x="1167" y="2752"/>
                  </a:moveTo>
                  <a:lnTo>
                    <a:pt x="1103" y="2752"/>
                  </a:lnTo>
                  <a:lnTo>
                    <a:pt x="1103" y="2736"/>
                  </a:lnTo>
                  <a:lnTo>
                    <a:pt x="1167" y="2736"/>
                  </a:lnTo>
                  <a:lnTo>
                    <a:pt x="1167" y="2752"/>
                  </a:lnTo>
                  <a:close/>
                  <a:moveTo>
                    <a:pt x="1055" y="2752"/>
                  </a:moveTo>
                  <a:lnTo>
                    <a:pt x="991" y="2752"/>
                  </a:lnTo>
                  <a:lnTo>
                    <a:pt x="991" y="2736"/>
                  </a:lnTo>
                  <a:lnTo>
                    <a:pt x="1055" y="2736"/>
                  </a:lnTo>
                  <a:lnTo>
                    <a:pt x="1055" y="2752"/>
                  </a:lnTo>
                  <a:close/>
                  <a:moveTo>
                    <a:pt x="943" y="2752"/>
                  </a:moveTo>
                  <a:lnTo>
                    <a:pt x="879" y="2752"/>
                  </a:lnTo>
                  <a:lnTo>
                    <a:pt x="879" y="2736"/>
                  </a:lnTo>
                  <a:lnTo>
                    <a:pt x="943" y="2736"/>
                  </a:lnTo>
                  <a:lnTo>
                    <a:pt x="943" y="2752"/>
                  </a:lnTo>
                  <a:close/>
                  <a:moveTo>
                    <a:pt x="831" y="2752"/>
                  </a:moveTo>
                  <a:lnTo>
                    <a:pt x="767" y="2752"/>
                  </a:lnTo>
                  <a:lnTo>
                    <a:pt x="767" y="2736"/>
                  </a:lnTo>
                  <a:lnTo>
                    <a:pt x="831" y="2736"/>
                  </a:lnTo>
                  <a:lnTo>
                    <a:pt x="831" y="2752"/>
                  </a:lnTo>
                  <a:close/>
                  <a:moveTo>
                    <a:pt x="718" y="2752"/>
                  </a:moveTo>
                  <a:lnTo>
                    <a:pt x="654" y="2752"/>
                  </a:lnTo>
                  <a:lnTo>
                    <a:pt x="654" y="2736"/>
                  </a:lnTo>
                  <a:lnTo>
                    <a:pt x="718" y="2736"/>
                  </a:lnTo>
                  <a:lnTo>
                    <a:pt x="718" y="2752"/>
                  </a:lnTo>
                  <a:close/>
                  <a:moveTo>
                    <a:pt x="606" y="2752"/>
                  </a:moveTo>
                  <a:lnTo>
                    <a:pt x="542" y="2752"/>
                  </a:lnTo>
                  <a:lnTo>
                    <a:pt x="542" y="2736"/>
                  </a:lnTo>
                  <a:lnTo>
                    <a:pt x="606" y="2736"/>
                  </a:lnTo>
                  <a:lnTo>
                    <a:pt x="606" y="2752"/>
                  </a:lnTo>
                  <a:close/>
                  <a:moveTo>
                    <a:pt x="494" y="2752"/>
                  </a:moveTo>
                  <a:lnTo>
                    <a:pt x="430" y="2752"/>
                  </a:lnTo>
                  <a:lnTo>
                    <a:pt x="430" y="2736"/>
                  </a:lnTo>
                  <a:lnTo>
                    <a:pt x="494" y="2736"/>
                  </a:lnTo>
                  <a:lnTo>
                    <a:pt x="494" y="2752"/>
                  </a:lnTo>
                  <a:close/>
                  <a:moveTo>
                    <a:pt x="382" y="2752"/>
                  </a:moveTo>
                  <a:lnTo>
                    <a:pt x="318" y="2752"/>
                  </a:lnTo>
                  <a:lnTo>
                    <a:pt x="318" y="2736"/>
                  </a:lnTo>
                  <a:lnTo>
                    <a:pt x="382" y="2736"/>
                  </a:lnTo>
                  <a:lnTo>
                    <a:pt x="382" y="2752"/>
                  </a:lnTo>
                  <a:close/>
                  <a:moveTo>
                    <a:pt x="270" y="2752"/>
                  </a:moveTo>
                  <a:lnTo>
                    <a:pt x="206" y="2752"/>
                  </a:lnTo>
                  <a:lnTo>
                    <a:pt x="206" y="2736"/>
                  </a:lnTo>
                  <a:lnTo>
                    <a:pt x="270" y="2736"/>
                  </a:lnTo>
                  <a:lnTo>
                    <a:pt x="270" y="2752"/>
                  </a:lnTo>
                  <a:close/>
                  <a:moveTo>
                    <a:pt x="158" y="2752"/>
                  </a:moveTo>
                  <a:lnTo>
                    <a:pt x="94" y="2752"/>
                  </a:lnTo>
                  <a:lnTo>
                    <a:pt x="94" y="2736"/>
                  </a:lnTo>
                  <a:lnTo>
                    <a:pt x="158" y="2736"/>
                  </a:lnTo>
                  <a:lnTo>
                    <a:pt x="158" y="2752"/>
                  </a:lnTo>
                  <a:close/>
                  <a:moveTo>
                    <a:pt x="46" y="2752"/>
                  </a:moveTo>
                  <a:lnTo>
                    <a:pt x="8" y="2752"/>
                  </a:lnTo>
                  <a:lnTo>
                    <a:pt x="8" y="2736"/>
                  </a:lnTo>
                  <a:lnTo>
                    <a:pt x="46" y="2736"/>
                  </a:lnTo>
                  <a:lnTo>
                    <a:pt x="46" y="2752"/>
                  </a:lnTo>
                  <a:close/>
                </a:path>
              </a:pathLst>
            </a:custGeom>
            <a:solidFill>
              <a:srgbClr val="385D8A"/>
            </a:solidFill>
            <a:ln w="0">
              <a:solidFill>
                <a:srgbClr val="385D8A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5472" name="Rectangle 119"/>
            <p:cNvSpPr>
              <a:spLocks noChangeArrowheads="1"/>
            </p:cNvSpPr>
            <p:nvPr/>
          </p:nvSpPr>
          <p:spPr bwMode="auto">
            <a:xfrm>
              <a:off x="4874" y="1879"/>
              <a:ext cx="38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1200">
                  <a:solidFill>
                    <a:srgbClr val="000000"/>
                  </a:solidFill>
                  <a:latin typeface="Calibri" panose="020F0502020204030204" pitchFamily="34" charset="0"/>
                </a:rPr>
                <a:t>Technical </a:t>
              </a:r>
              <a:endParaRPr lang="en-US" altLang="ru-RU"/>
            </a:p>
          </p:txBody>
        </p:sp>
        <p:sp>
          <p:nvSpPr>
            <p:cNvPr id="15473" name="Rectangle 120"/>
            <p:cNvSpPr>
              <a:spLocks noChangeArrowheads="1"/>
            </p:cNvSpPr>
            <p:nvPr/>
          </p:nvSpPr>
          <p:spPr bwMode="auto">
            <a:xfrm>
              <a:off x="4881" y="1990"/>
              <a:ext cx="29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1200">
                  <a:solidFill>
                    <a:srgbClr val="000000"/>
                  </a:solidFill>
                  <a:latin typeface="Calibri" panose="020F0502020204030204" pitchFamily="34" charset="0"/>
                </a:rPr>
                <a:t>Group  </a:t>
              </a:r>
              <a:endParaRPr lang="en-US" altLang="ru-RU"/>
            </a:p>
          </p:txBody>
        </p:sp>
        <p:pic>
          <p:nvPicPr>
            <p:cNvPr id="15474" name="Picture 124"/>
            <p:cNvPicPr>
              <a:picLocks noChangeAspect="1" noChangeArrowheads="1"/>
            </p:cNvPicPr>
            <p:nvPr/>
          </p:nvPicPr>
          <p:blipFill>
            <a:blip r:embed="rId5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5" y="2031"/>
              <a:ext cx="251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75" name="Picture 125"/>
            <p:cNvPicPr>
              <a:picLocks noChangeAspect="1" noChangeArrowheads="1"/>
            </p:cNvPicPr>
            <p:nvPr/>
          </p:nvPicPr>
          <p:blipFill>
            <a:blip r:embed="rId5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5" y="2031"/>
              <a:ext cx="251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476" name="Rectangle 126"/>
            <p:cNvSpPr>
              <a:spLocks noChangeArrowheads="1"/>
            </p:cNvSpPr>
            <p:nvPr/>
          </p:nvSpPr>
          <p:spPr bwMode="auto">
            <a:xfrm>
              <a:off x="3464" y="2043"/>
              <a:ext cx="209" cy="14"/>
            </a:xfrm>
            <a:prstGeom prst="rect">
              <a:avLst/>
            </a:prstGeom>
            <a:solidFill>
              <a:srgbClr val="C0504D"/>
            </a:solidFill>
            <a:ln w="0">
              <a:solidFill>
                <a:srgbClr val="C0504D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pic>
          <p:nvPicPr>
            <p:cNvPr id="15477" name="Picture 127"/>
            <p:cNvPicPr>
              <a:picLocks noChangeAspect="1" noChangeArrowheads="1"/>
            </p:cNvPicPr>
            <p:nvPr/>
          </p:nvPicPr>
          <p:blipFill>
            <a:blip r:embed="rId5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5" y="1804"/>
              <a:ext cx="907" cy="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78" name="Picture 128"/>
            <p:cNvPicPr>
              <a:picLocks noChangeAspect="1" noChangeArrowheads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5" y="1804"/>
              <a:ext cx="907" cy="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79" name="Picture 129"/>
            <p:cNvPicPr>
              <a:picLocks noChangeAspect="1" noChangeArrowheads="1"/>
            </p:cNvPicPr>
            <p:nvPr/>
          </p:nvPicPr>
          <p:blipFill>
            <a:blip r:embed="rId5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6" y="1818"/>
              <a:ext cx="862" cy="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480" name="Freeform 130"/>
            <p:cNvSpPr>
              <a:spLocks noEditPoints="1"/>
            </p:cNvSpPr>
            <p:nvPr/>
          </p:nvSpPr>
          <p:spPr bwMode="auto">
            <a:xfrm>
              <a:off x="3674" y="1816"/>
              <a:ext cx="865" cy="471"/>
            </a:xfrm>
            <a:custGeom>
              <a:avLst/>
              <a:gdLst>
                <a:gd name="T0" fmla="*/ 0 w 3968"/>
                <a:gd name="T1" fmla="*/ 0 h 2160"/>
                <a:gd name="T2" fmla="*/ 0 w 3968"/>
                <a:gd name="T3" fmla="*/ 0 h 2160"/>
                <a:gd name="T4" fmla="*/ 0 w 3968"/>
                <a:gd name="T5" fmla="*/ 0 h 2160"/>
                <a:gd name="T6" fmla="*/ 0 w 3968"/>
                <a:gd name="T7" fmla="*/ 0 h 2160"/>
                <a:gd name="T8" fmla="*/ 0 w 3968"/>
                <a:gd name="T9" fmla="*/ 0 h 2160"/>
                <a:gd name="T10" fmla="*/ 0 w 3968"/>
                <a:gd name="T11" fmla="*/ 0 h 2160"/>
                <a:gd name="T12" fmla="*/ 0 w 3968"/>
                <a:gd name="T13" fmla="*/ 0 h 2160"/>
                <a:gd name="T14" fmla="*/ 0 w 3968"/>
                <a:gd name="T15" fmla="*/ 0 h 2160"/>
                <a:gd name="T16" fmla="*/ 0 w 3968"/>
                <a:gd name="T17" fmla="*/ 0 h 2160"/>
                <a:gd name="T18" fmla="*/ 0 w 3968"/>
                <a:gd name="T19" fmla="*/ 0 h 2160"/>
                <a:gd name="T20" fmla="*/ 0 w 3968"/>
                <a:gd name="T21" fmla="*/ 0 h 2160"/>
                <a:gd name="T22" fmla="*/ 0 w 3968"/>
                <a:gd name="T23" fmla="*/ 0 h 2160"/>
                <a:gd name="T24" fmla="*/ 0 w 3968"/>
                <a:gd name="T25" fmla="*/ 0 h 2160"/>
                <a:gd name="T26" fmla="*/ 0 w 3968"/>
                <a:gd name="T27" fmla="*/ 0 h 2160"/>
                <a:gd name="T28" fmla="*/ 0 w 3968"/>
                <a:gd name="T29" fmla="*/ 0 h 2160"/>
                <a:gd name="T30" fmla="*/ 0 w 3968"/>
                <a:gd name="T31" fmla="*/ 0 h 2160"/>
                <a:gd name="T32" fmla="*/ 0 w 3968"/>
                <a:gd name="T33" fmla="*/ 0 h 2160"/>
                <a:gd name="T34" fmla="*/ 0 w 3968"/>
                <a:gd name="T35" fmla="*/ 0 h 216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968"/>
                <a:gd name="T55" fmla="*/ 0 h 2160"/>
                <a:gd name="T56" fmla="*/ 3968 w 3968"/>
                <a:gd name="T57" fmla="*/ 2160 h 216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968" h="2160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3960" y="0"/>
                  </a:lnTo>
                  <a:cubicBezTo>
                    <a:pt x="3965" y="0"/>
                    <a:pt x="3968" y="4"/>
                    <a:pt x="3968" y="8"/>
                  </a:cubicBezTo>
                  <a:lnTo>
                    <a:pt x="3968" y="2152"/>
                  </a:lnTo>
                  <a:cubicBezTo>
                    <a:pt x="3968" y="2157"/>
                    <a:pt x="3965" y="2160"/>
                    <a:pt x="3960" y="2160"/>
                  </a:cubicBezTo>
                  <a:lnTo>
                    <a:pt x="8" y="2160"/>
                  </a:lnTo>
                  <a:cubicBezTo>
                    <a:pt x="4" y="2160"/>
                    <a:pt x="0" y="2157"/>
                    <a:pt x="0" y="2152"/>
                  </a:cubicBezTo>
                  <a:lnTo>
                    <a:pt x="0" y="8"/>
                  </a:lnTo>
                  <a:close/>
                  <a:moveTo>
                    <a:pt x="16" y="2152"/>
                  </a:moveTo>
                  <a:lnTo>
                    <a:pt x="8" y="2144"/>
                  </a:lnTo>
                  <a:lnTo>
                    <a:pt x="3960" y="2144"/>
                  </a:lnTo>
                  <a:lnTo>
                    <a:pt x="3952" y="2152"/>
                  </a:lnTo>
                  <a:lnTo>
                    <a:pt x="3952" y="8"/>
                  </a:lnTo>
                  <a:lnTo>
                    <a:pt x="396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2152"/>
                  </a:lnTo>
                  <a:close/>
                </a:path>
              </a:pathLst>
            </a:custGeom>
            <a:solidFill>
              <a:srgbClr val="98B954"/>
            </a:solidFill>
            <a:ln w="0">
              <a:solidFill>
                <a:srgbClr val="98B954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5481" name="Rectangle 131"/>
            <p:cNvSpPr>
              <a:spLocks noChangeArrowheads="1"/>
            </p:cNvSpPr>
            <p:nvPr/>
          </p:nvSpPr>
          <p:spPr bwMode="auto">
            <a:xfrm>
              <a:off x="3782" y="1988"/>
              <a:ext cx="68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1200" b="1">
                  <a:solidFill>
                    <a:srgbClr val="FFFFFF"/>
                  </a:solidFill>
                  <a:latin typeface="Calibri" panose="020F0502020204030204" pitchFamily="34" charset="0"/>
                </a:rPr>
                <a:t>PPCR Secretariat </a:t>
              </a:r>
              <a:endParaRPr lang="en-US" altLang="ru-RU"/>
            </a:p>
          </p:txBody>
        </p:sp>
        <p:sp>
          <p:nvSpPr>
            <p:cNvPr id="15482" name="Freeform 132"/>
            <p:cNvSpPr>
              <a:spLocks/>
            </p:cNvSpPr>
            <p:nvPr/>
          </p:nvSpPr>
          <p:spPr bwMode="auto">
            <a:xfrm>
              <a:off x="2800" y="1717"/>
              <a:ext cx="666" cy="670"/>
            </a:xfrm>
            <a:custGeom>
              <a:avLst/>
              <a:gdLst>
                <a:gd name="T0" fmla="*/ 0 w 3056"/>
                <a:gd name="T1" fmla="*/ 0 h 3072"/>
                <a:gd name="T2" fmla="*/ 0 w 3056"/>
                <a:gd name="T3" fmla="*/ 0 h 3072"/>
                <a:gd name="T4" fmla="*/ 0 w 3056"/>
                <a:gd name="T5" fmla="*/ 0 h 3072"/>
                <a:gd name="T6" fmla="*/ 0 w 3056"/>
                <a:gd name="T7" fmla="*/ 0 h 3072"/>
                <a:gd name="T8" fmla="*/ 0 w 3056"/>
                <a:gd name="T9" fmla="*/ 0 h 3072"/>
                <a:gd name="T10" fmla="*/ 0 w 3056"/>
                <a:gd name="T11" fmla="*/ 0 h 3072"/>
                <a:gd name="T12" fmla="*/ 0 w 3056"/>
                <a:gd name="T13" fmla="*/ 0 h 3072"/>
                <a:gd name="T14" fmla="*/ 0 w 3056"/>
                <a:gd name="T15" fmla="*/ 0 h 3072"/>
                <a:gd name="T16" fmla="*/ 0 w 3056"/>
                <a:gd name="T17" fmla="*/ 0 h 3072"/>
                <a:gd name="T18" fmla="*/ 0 w 3056"/>
                <a:gd name="T19" fmla="*/ 0 h 3072"/>
                <a:gd name="T20" fmla="*/ 0 w 3056"/>
                <a:gd name="T21" fmla="*/ 0 h 3072"/>
                <a:gd name="T22" fmla="*/ 0 w 3056"/>
                <a:gd name="T23" fmla="*/ 0 h 30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056"/>
                <a:gd name="T37" fmla="*/ 0 h 3072"/>
                <a:gd name="T38" fmla="*/ 3056 w 3056"/>
                <a:gd name="T39" fmla="*/ 3072 h 307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056" h="3072">
                  <a:moveTo>
                    <a:pt x="0" y="1536"/>
                  </a:moveTo>
                  <a:cubicBezTo>
                    <a:pt x="0" y="688"/>
                    <a:pt x="685" y="0"/>
                    <a:pt x="1528" y="0"/>
                  </a:cubicBezTo>
                  <a:cubicBezTo>
                    <a:pt x="1528" y="0"/>
                    <a:pt x="1528" y="0"/>
                    <a:pt x="1528" y="0"/>
                  </a:cubicBezTo>
                  <a:cubicBezTo>
                    <a:pt x="2372" y="0"/>
                    <a:pt x="3056" y="688"/>
                    <a:pt x="3056" y="1536"/>
                  </a:cubicBezTo>
                  <a:cubicBezTo>
                    <a:pt x="3056" y="1536"/>
                    <a:pt x="3056" y="1536"/>
                    <a:pt x="3056" y="1536"/>
                  </a:cubicBezTo>
                  <a:cubicBezTo>
                    <a:pt x="3056" y="2385"/>
                    <a:pt x="2372" y="3072"/>
                    <a:pt x="1528" y="3072"/>
                  </a:cubicBezTo>
                  <a:cubicBezTo>
                    <a:pt x="1528" y="3072"/>
                    <a:pt x="1528" y="3072"/>
                    <a:pt x="1528" y="3072"/>
                  </a:cubicBezTo>
                  <a:cubicBezTo>
                    <a:pt x="685" y="3072"/>
                    <a:pt x="0" y="2385"/>
                    <a:pt x="0" y="1536"/>
                  </a:cubicBezTo>
                  <a:cubicBezTo>
                    <a:pt x="0" y="1536"/>
                    <a:pt x="0" y="1536"/>
                    <a:pt x="0" y="1536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5483" name="Freeform 133"/>
            <p:cNvSpPr>
              <a:spLocks noEditPoints="1"/>
            </p:cNvSpPr>
            <p:nvPr/>
          </p:nvSpPr>
          <p:spPr bwMode="auto">
            <a:xfrm>
              <a:off x="2794" y="1712"/>
              <a:ext cx="677" cy="680"/>
            </a:xfrm>
            <a:custGeom>
              <a:avLst/>
              <a:gdLst>
                <a:gd name="T0" fmla="*/ 14 w 677"/>
                <a:gd name="T1" fmla="*/ 299 h 680"/>
                <a:gd name="T2" fmla="*/ 9 w 677"/>
                <a:gd name="T3" fmla="*/ 266 h 680"/>
                <a:gd name="T4" fmla="*/ 26 w 677"/>
                <a:gd name="T5" fmla="*/ 242 h 680"/>
                <a:gd name="T6" fmla="*/ 41 w 677"/>
                <a:gd name="T7" fmla="*/ 178 h 680"/>
                <a:gd name="T8" fmla="*/ 42 w 677"/>
                <a:gd name="T9" fmla="*/ 200 h 680"/>
                <a:gd name="T10" fmla="*/ 99 w 677"/>
                <a:gd name="T11" fmla="*/ 100 h 680"/>
                <a:gd name="T12" fmla="*/ 71 w 677"/>
                <a:gd name="T13" fmla="*/ 133 h 680"/>
                <a:gd name="T14" fmla="*/ 157 w 677"/>
                <a:gd name="T15" fmla="*/ 54 h 680"/>
                <a:gd name="T16" fmla="*/ 129 w 677"/>
                <a:gd name="T17" fmla="*/ 87 h 680"/>
                <a:gd name="T18" fmla="*/ 223 w 677"/>
                <a:gd name="T19" fmla="*/ 21 h 680"/>
                <a:gd name="T20" fmla="*/ 185 w 677"/>
                <a:gd name="T21" fmla="*/ 38 h 680"/>
                <a:gd name="T22" fmla="*/ 297 w 677"/>
                <a:gd name="T23" fmla="*/ 13 h 680"/>
                <a:gd name="T24" fmla="*/ 327 w 677"/>
                <a:gd name="T25" fmla="*/ 0 h 680"/>
                <a:gd name="T26" fmla="*/ 327 w 677"/>
                <a:gd name="T27" fmla="*/ 0 h 680"/>
                <a:gd name="T28" fmla="*/ 339 w 677"/>
                <a:gd name="T29" fmla="*/ 10 h 680"/>
                <a:gd name="T30" fmla="*/ 439 w 677"/>
                <a:gd name="T31" fmla="*/ 15 h 680"/>
                <a:gd name="T32" fmla="*/ 405 w 677"/>
                <a:gd name="T33" fmla="*/ 17 h 680"/>
                <a:gd name="T34" fmla="*/ 500 w 677"/>
                <a:gd name="T35" fmla="*/ 41 h 680"/>
                <a:gd name="T36" fmla="*/ 468 w 677"/>
                <a:gd name="T37" fmla="*/ 37 h 680"/>
                <a:gd name="T38" fmla="*/ 569 w 677"/>
                <a:gd name="T39" fmla="*/ 91 h 680"/>
                <a:gd name="T40" fmla="*/ 537 w 677"/>
                <a:gd name="T41" fmla="*/ 64 h 680"/>
                <a:gd name="T42" fmla="*/ 610 w 677"/>
                <a:gd name="T43" fmla="*/ 154 h 680"/>
                <a:gd name="T44" fmla="*/ 635 w 677"/>
                <a:gd name="T45" fmla="*/ 174 h 680"/>
                <a:gd name="T46" fmla="*/ 643 w 677"/>
                <a:gd name="T47" fmla="*/ 217 h 680"/>
                <a:gd name="T48" fmla="*/ 635 w 677"/>
                <a:gd name="T49" fmla="*/ 174 h 680"/>
                <a:gd name="T50" fmla="*/ 662 w 677"/>
                <a:gd name="T51" fmla="*/ 286 h 680"/>
                <a:gd name="T52" fmla="*/ 676 w 677"/>
                <a:gd name="T53" fmla="*/ 316 h 680"/>
                <a:gd name="T54" fmla="*/ 676 w 677"/>
                <a:gd name="T55" fmla="*/ 316 h 680"/>
                <a:gd name="T56" fmla="*/ 667 w 677"/>
                <a:gd name="T57" fmla="*/ 340 h 680"/>
                <a:gd name="T58" fmla="*/ 665 w 677"/>
                <a:gd name="T59" fmla="*/ 432 h 680"/>
                <a:gd name="T60" fmla="*/ 673 w 677"/>
                <a:gd name="T61" fmla="*/ 390 h 680"/>
                <a:gd name="T62" fmla="*/ 628 w 677"/>
                <a:gd name="T63" fmla="*/ 496 h 680"/>
                <a:gd name="T64" fmla="*/ 621 w 677"/>
                <a:gd name="T65" fmla="*/ 528 h 680"/>
                <a:gd name="T66" fmla="*/ 587 w 677"/>
                <a:gd name="T67" fmla="*/ 555 h 680"/>
                <a:gd name="T68" fmla="*/ 621 w 677"/>
                <a:gd name="T69" fmla="*/ 528 h 680"/>
                <a:gd name="T70" fmla="*/ 535 w 677"/>
                <a:gd name="T71" fmla="*/ 604 h 680"/>
                <a:gd name="T72" fmla="*/ 514 w 677"/>
                <a:gd name="T73" fmla="*/ 630 h 680"/>
                <a:gd name="T74" fmla="*/ 495 w 677"/>
                <a:gd name="T75" fmla="*/ 630 h 680"/>
                <a:gd name="T76" fmla="*/ 440 w 677"/>
                <a:gd name="T77" fmla="*/ 665 h 680"/>
                <a:gd name="T78" fmla="*/ 405 w 677"/>
                <a:gd name="T79" fmla="*/ 663 h 680"/>
                <a:gd name="T80" fmla="*/ 375 w 677"/>
                <a:gd name="T81" fmla="*/ 678 h 680"/>
                <a:gd name="T82" fmla="*/ 372 w 677"/>
                <a:gd name="T83" fmla="*/ 668 h 680"/>
                <a:gd name="T84" fmla="*/ 332 w 677"/>
                <a:gd name="T85" fmla="*/ 680 h 680"/>
                <a:gd name="T86" fmla="*/ 300 w 677"/>
                <a:gd name="T87" fmla="*/ 678 h 680"/>
                <a:gd name="T88" fmla="*/ 273 w 677"/>
                <a:gd name="T89" fmla="*/ 663 h 680"/>
                <a:gd name="T90" fmla="*/ 208 w 677"/>
                <a:gd name="T91" fmla="*/ 653 h 680"/>
                <a:gd name="T92" fmla="*/ 232 w 677"/>
                <a:gd name="T93" fmla="*/ 651 h 680"/>
                <a:gd name="T94" fmla="*/ 126 w 677"/>
                <a:gd name="T95" fmla="*/ 605 h 680"/>
                <a:gd name="T96" fmla="*/ 161 w 677"/>
                <a:gd name="T97" fmla="*/ 629 h 680"/>
                <a:gd name="T98" fmla="*/ 74 w 677"/>
                <a:gd name="T99" fmla="*/ 551 h 680"/>
                <a:gd name="T100" fmla="*/ 110 w 677"/>
                <a:gd name="T101" fmla="*/ 576 h 680"/>
                <a:gd name="T102" fmla="*/ 35 w 677"/>
                <a:gd name="T103" fmla="*/ 489 h 680"/>
                <a:gd name="T104" fmla="*/ 56 w 677"/>
                <a:gd name="T105" fmla="*/ 526 h 680"/>
                <a:gd name="T106" fmla="*/ 20 w 677"/>
                <a:gd name="T107" fmla="*/ 416 h 680"/>
                <a:gd name="T108" fmla="*/ 4 w 677"/>
                <a:gd name="T109" fmla="*/ 387 h 680"/>
                <a:gd name="T110" fmla="*/ 13 w 677"/>
                <a:gd name="T111" fmla="*/ 373 h 68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77"/>
                <a:gd name="T169" fmla="*/ 0 h 680"/>
                <a:gd name="T170" fmla="*/ 677 w 677"/>
                <a:gd name="T171" fmla="*/ 680 h 68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77" h="680">
                  <a:moveTo>
                    <a:pt x="0" y="340"/>
                  </a:moveTo>
                  <a:lnTo>
                    <a:pt x="2" y="305"/>
                  </a:lnTo>
                  <a:lnTo>
                    <a:pt x="3" y="297"/>
                  </a:lnTo>
                  <a:lnTo>
                    <a:pt x="14" y="299"/>
                  </a:lnTo>
                  <a:lnTo>
                    <a:pt x="13" y="306"/>
                  </a:lnTo>
                  <a:lnTo>
                    <a:pt x="11" y="340"/>
                  </a:lnTo>
                  <a:lnTo>
                    <a:pt x="0" y="340"/>
                  </a:lnTo>
                  <a:close/>
                  <a:moveTo>
                    <a:pt x="9" y="266"/>
                  </a:moveTo>
                  <a:lnTo>
                    <a:pt x="16" y="239"/>
                  </a:lnTo>
                  <a:lnTo>
                    <a:pt x="21" y="225"/>
                  </a:lnTo>
                  <a:lnTo>
                    <a:pt x="31" y="229"/>
                  </a:lnTo>
                  <a:lnTo>
                    <a:pt x="26" y="242"/>
                  </a:lnTo>
                  <a:lnTo>
                    <a:pt x="19" y="269"/>
                  </a:lnTo>
                  <a:lnTo>
                    <a:pt x="9" y="266"/>
                  </a:lnTo>
                  <a:close/>
                  <a:moveTo>
                    <a:pt x="33" y="196"/>
                  </a:moveTo>
                  <a:lnTo>
                    <a:pt x="41" y="178"/>
                  </a:lnTo>
                  <a:lnTo>
                    <a:pt x="53" y="159"/>
                  </a:lnTo>
                  <a:lnTo>
                    <a:pt x="62" y="164"/>
                  </a:lnTo>
                  <a:lnTo>
                    <a:pt x="51" y="183"/>
                  </a:lnTo>
                  <a:lnTo>
                    <a:pt x="42" y="200"/>
                  </a:lnTo>
                  <a:lnTo>
                    <a:pt x="33" y="196"/>
                  </a:lnTo>
                  <a:close/>
                  <a:moveTo>
                    <a:pt x="71" y="133"/>
                  </a:moveTo>
                  <a:lnTo>
                    <a:pt x="78" y="124"/>
                  </a:lnTo>
                  <a:lnTo>
                    <a:pt x="99" y="100"/>
                  </a:lnTo>
                  <a:lnTo>
                    <a:pt x="107" y="107"/>
                  </a:lnTo>
                  <a:lnTo>
                    <a:pt x="86" y="130"/>
                  </a:lnTo>
                  <a:lnTo>
                    <a:pt x="80" y="139"/>
                  </a:lnTo>
                  <a:lnTo>
                    <a:pt x="71" y="133"/>
                  </a:lnTo>
                  <a:close/>
                  <a:moveTo>
                    <a:pt x="122" y="79"/>
                  </a:moveTo>
                  <a:lnTo>
                    <a:pt x="123" y="78"/>
                  </a:lnTo>
                  <a:lnTo>
                    <a:pt x="150" y="58"/>
                  </a:lnTo>
                  <a:lnTo>
                    <a:pt x="157" y="54"/>
                  </a:lnTo>
                  <a:lnTo>
                    <a:pt x="162" y="63"/>
                  </a:lnTo>
                  <a:lnTo>
                    <a:pt x="156" y="66"/>
                  </a:lnTo>
                  <a:lnTo>
                    <a:pt x="131" y="85"/>
                  </a:lnTo>
                  <a:lnTo>
                    <a:pt x="129" y="87"/>
                  </a:lnTo>
                  <a:lnTo>
                    <a:pt x="122" y="79"/>
                  </a:lnTo>
                  <a:close/>
                  <a:moveTo>
                    <a:pt x="185" y="38"/>
                  </a:moveTo>
                  <a:lnTo>
                    <a:pt x="207" y="27"/>
                  </a:lnTo>
                  <a:lnTo>
                    <a:pt x="223" y="21"/>
                  </a:lnTo>
                  <a:lnTo>
                    <a:pt x="227" y="30"/>
                  </a:lnTo>
                  <a:lnTo>
                    <a:pt x="212" y="36"/>
                  </a:lnTo>
                  <a:lnTo>
                    <a:pt x="189" y="47"/>
                  </a:lnTo>
                  <a:lnTo>
                    <a:pt x="185" y="38"/>
                  </a:lnTo>
                  <a:close/>
                  <a:moveTo>
                    <a:pt x="254" y="11"/>
                  </a:moveTo>
                  <a:lnTo>
                    <a:pt x="270" y="7"/>
                  </a:lnTo>
                  <a:lnTo>
                    <a:pt x="295" y="3"/>
                  </a:lnTo>
                  <a:lnTo>
                    <a:pt x="297" y="13"/>
                  </a:lnTo>
                  <a:lnTo>
                    <a:pt x="273" y="17"/>
                  </a:lnTo>
                  <a:lnTo>
                    <a:pt x="256" y="21"/>
                  </a:lnTo>
                  <a:lnTo>
                    <a:pt x="254" y="11"/>
                  </a:lnTo>
                  <a:close/>
                  <a:moveTo>
                    <a:pt x="327" y="0"/>
                  </a:moveTo>
                  <a:lnTo>
                    <a:pt x="339" y="0"/>
                  </a:lnTo>
                  <a:lnTo>
                    <a:pt x="339" y="10"/>
                  </a:lnTo>
                  <a:lnTo>
                    <a:pt x="328" y="11"/>
                  </a:lnTo>
                  <a:lnTo>
                    <a:pt x="327" y="0"/>
                  </a:lnTo>
                  <a:close/>
                  <a:moveTo>
                    <a:pt x="339" y="0"/>
                  </a:moveTo>
                  <a:lnTo>
                    <a:pt x="369" y="2"/>
                  </a:lnTo>
                  <a:lnTo>
                    <a:pt x="369" y="12"/>
                  </a:lnTo>
                  <a:lnTo>
                    <a:pt x="339" y="10"/>
                  </a:lnTo>
                  <a:lnTo>
                    <a:pt x="339" y="0"/>
                  </a:lnTo>
                  <a:close/>
                  <a:moveTo>
                    <a:pt x="401" y="6"/>
                  </a:moveTo>
                  <a:lnTo>
                    <a:pt x="407" y="7"/>
                  </a:lnTo>
                  <a:lnTo>
                    <a:pt x="439" y="15"/>
                  </a:lnTo>
                  <a:lnTo>
                    <a:pt x="443" y="16"/>
                  </a:lnTo>
                  <a:lnTo>
                    <a:pt x="439" y="26"/>
                  </a:lnTo>
                  <a:lnTo>
                    <a:pt x="437" y="25"/>
                  </a:lnTo>
                  <a:lnTo>
                    <a:pt x="405" y="17"/>
                  </a:lnTo>
                  <a:lnTo>
                    <a:pt x="400" y="16"/>
                  </a:lnTo>
                  <a:lnTo>
                    <a:pt x="401" y="6"/>
                  </a:lnTo>
                  <a:close/>
                  <a:moveTo>
                    <a:pt x="472" y="27"/>
                  </a:moveTo>
                  <a:lnTo>
                    <a:pt x="500" y="41"/>
                  </a:lnTo>
                  <a:lnTo>
                    <a:pt x="510" y="47"/>
                  </a:lnTo>
                  <a:lnTo>
                    <a:pt x="505" y="56"/>
                  </a:lnTo>
                  <a:lnTo>
                    <a:pt x="496" y="50"/>
                  </a:lnTo>
                  <a:lnTo>
                    <a:pt x="468" y="37"/>
                  </a:lnTo>
                  <a:lnTo>
                    <a:pt x="472" y="27"/>
                  </a:lnTo>
                  <a:close/>
                  <a:moveTo>
                    <a:pt x="537" y="64"/>
                  </a:moveTo>
                  <a:lnTo>
                    <a:pt x="554" y="77"/>
                  </a:lnTo>
                  <a:lnTo>
                    <a:pt x="569" y="91"/>
                  </a:lnTo>
                  <a:lnTo>
                    <a:pt x="562" y="99"/>
                  </a:lnTo>
                  <a:lnTo>
                    <a:pt x="548" y="86"/>
                  </a:lnTo>
                  <a:lnTo>
                    <a:pt x="530" y="73"/>
                  </a:lnTo>
                  <a:lnTo>
                    <a:pt x="537" y="64"/>
                  </a:lnTo>
                  <a:close/>
                  <a:moveTo>
                    <a:pt x="592" y="114"/>
                  </a:moveTo>
                  <a:lnTo>
                    <a:pt x="600" y="123"/>
                  </a:lnTo>
                  <a:lnTo>
                    <a:pt x="618" y="147"/>
                  </a:lnTo>
                  <a:lnTo>
                    <a:pt x="610" y="154"/>
                  </a:lnTo>
                  <a:lnTo>
                    <a:pt x="592" y="131"/>
                  </a:lnTo>
                  <a:lnTo>
                    <a:pt x="584" y="121"/>
                  </a:lnTo>
                  <a:lnTo>
                    <a:pt x="592" y="114"/>
                  </a:lnTo>
                  <a:close/>
                  <a:moveTo>
                    <a:pt x="635" y="174"/>
                  </a:moveTo>
                  <a:lnTo>
                    <a:pt x="637" y="178"/>
                  </a:lnTo>
                  <a:lnTo>
                    <a:pt x="651" y="207"/>
                  </a:lnTo>
                  <a:lnTo>
                    <a:pt x="653" y="213"/>
                  </a:lnTo>
                  <a:lnTo>
                    <a:pt x="643" y="217"/>
                  </a:lnTo>
                  <a:lnTo>
                    <a:pt x="641" y="212"/>
                  </a:lnTo>
                  <a:lnTo>
                    <a:pt x="628" y="183"/>
                  </a:lnTo>
                  <a:lnTo>
                    <a:pt x="626" y="180"/>
                  </a:lnTo>
                  <a:lnTo>
                    <a:pt x="635" y="174"/>
                  </a:lnTo>
                  <a:close/>
                  <a:moveTo>
                    <a:pt x="663" y="243"/>
                  </a:moveTo>
                  <a:lnTo>
                    <a:pt x="671" y="271"/>
                  </a:lnTo>
                  <a:lnTo>
                    <a:pt x="673" y="285"/>
                  </a:lnTo>
                  <a:lnTo>
                    <a:pt x="662" y="286"/>
                  </a:lnTo>
                  <a:lnTo>
                    <a:pt x="660" y="274"/>
                  </a:lnTo>
                  <a:lnTo>
                    <a:pt x="653" y="246"/>
                  </a:lnTo>
                  <a:lnTo>
                    <a:pt x="663" y="243"/>
                  </a:lnTo>
                  <a:close/>
                  <a:moveTo>
                    <a:pt x="676" y="316"/>
                  </a:moveTo>
                  <a:lnTo>
                    <a:pt x="677" y="340"/>
                  </a:lnTo>
                  <a:lnTo>
                    <a:pt x="667" y="340"/>
                  </a:lnTo>
                  <a:lnTo>
                    <a:pt x="666" y="317"/>
                  </a:lnTo>
                  <a:lnTo>
                    <a:pt x="676" y="316"/>
                  </a:lnTo>
                  <a:close/>
                  <a:moveTo>
                    <a:pt x="677" y="340"/>
                  </a:moveTo>
                  <a:lnTo>
                    <a:pt x="677" y="359"/>
                  </a:lnTo>
                  <a:lnTo>
                    <a:pt x="666" y="358"/>
                  </a:lnTo>
                  <a:lnTo>
                    <a:pt x="667" y="340"/>
                  </a:lnTo>
                  <a:lnTo>
                    <a:pt x="677" y="340"/>
                  </a:lnTo>
                  <a:close/>
                  <a:moveTo>
                    <a:pt x="673" y="390"/>
                  </a:moveTo>
                  <a:lnTo>
                    <a:pt x="671" y="408"/>
                  </a:lnTo>
                  <a:lnTo>
                    <a:pt x="665" y="432"/>
                  </a:lnTo>
                  <a:lnTo>
                    <a:pt x="655" y="429"/>
                  </a:lnTo>
                  <a:lnTo>
                    <a:pt x="660" y="407"/>
                  </a:lnTo>
                  <a:lnTo>
                    <a:pt x="663" y="389"/>
                  </a:lnTo>
                  <a:lnTo>
                    <a:pt x="673" y="390"/>
                  </a:lnTo>
                  <a:close/>
                  <a:moveTo>
                    <a:pt x="655" y="462"/>
                  </a:moveTo>
                  <a:lnTo>
                    <a:pt x="651" y="472"/>
                  </a:lnTo>
                  <a:lnTo>
                    <a:pt x="638" y="501"/>
                  </a:lnTo>
                  <a:lnTo>
                    <a:pt x="628" y="496"/>
                  </a:lnTo>
                  <a:lnTo>
                    <a:pt x="641" y="468"/>
                  </a:lnTo>
                  <a:lnTo>
                    <a:pt x="645" y="458"/>
                  </a:lnTo>
                  <a:lnTo>
                    <a:pt x="655" y="462"/>
                  </a:lnTo>
                  <a:close/>
                  <a:moveTo>
                    <a:pt x="621" y="528"/>
                  </a:moveTo>
                  <a:lnTo>
                    <a:pt x="620" y="530"/>
                  </a:lnTo>
                  <a:lnTo>
                    <a:pt x="600" y="556"/>
                  </a:lnTo>
                  <a:lnTo>
                    <a:pt x="595" y="562"/>
                  </a:lnTo>
                  <a:lnTo>
                    <a:pt x="587" y="555"/>
                  </a:lnTo>
                  <a:lnTo>
                    <a:pt x="592" y="550"/>
                  </a:lnTo>
                  <a:lnTo>
                    <a:pt x="611" y="525"/>
                  </a:lnTo>
                  <a:lnTo>
                    <a:pt x="612" y="523"/>
                  </a:lnTo>
                  <a:lnTo>
                    <a:pt x="621" y="528"/>
                  </a:lnTo>
                  <a:close/>
                  <a:moveTo>
                    <a:pt x="573" y="585"/>
                  </a:moveTo>
                  <a:lnTo>
                    <a:pt x="555" y="602"/>
                  </a:lnTo>
                  <a:lnTo>
                    <a:pt x="541" y="613"/>
                  </a:lnTo>
                  <a:lnTo>
                    <a:pt x="535" y="604"/>
                  </a:lnTo>
                  <a:lnTo>
                    <a:pt x="547" y="594"/>
                  </a:lnTo>
                  <a:lnTo>
                    <a:pt x="566" y="577"/>
                  </a:lnTo>
                  <a:lnTo>
                    <a:pt x="573" y="585"/>
                  </a:lnTo>
                  <a:close/>
                  <a:moveTo>
                    <a:pt x="514" y="630"/>
                  </a:moveTo>
                  <a:lnTo>
                    <a:pt x="501" y="639"/>
                  </a:lnTo>
                  <a:lnTo>
                    <a:pt x="477" y="650"/>
                  </a:lnTo>
                  <a:lnTo>
                    <a:pt x="472" y="641"/>
                  </a:lnTo>
                  <a:lnTo>
                    <a:pt x="495" y="630"/>
                  </a:lnTo>
                  <a:lnTo>
                    <a:pt x="509" y="622"/>
                  </a:lnTo>
                  <a:lnTo>
                    <a:pt x="514" y="630"/>
                  </a:lnTo>
                  <a:close/>
                  <a:moveTo>
                    <a:pt x="447" y="662"/>
                  </a:moveTo>
                  <a:lnTo>
                    <a:pt x="440" y="665"/>
                  </a:lnTo>
                  <a:lnTo>
                    <a:pt x="408" y="673"/>
                  </a:lnTo>
                  <a:lnTo>
                    <a:pt x="406" y="673"/>
                  </a:lnTo>
                  <a:lnTo>
                    <a:pt x="404" y="663"/>
                  </a:lnTo>
                  <a:lnTo>
                    <a:pt x="405" y="663"/>
                  </a:lnTo>
                  <a:lnTo>
                    <a:pt x="436" y="655"/>
                  </a:lnTo>
                  <a:lnTo>
                    <a:pt x="444" y="652"/>
                  </a:lnTo>
                  <a:lnTo>
                    <a:pt x="447" y="662"/>
                  </a:lnTo>
                  <a:close/>
                  <a:moveTo>
                    <a:pt x="375" y="678"/>
                  </a:moveTo>
                  <a:lnTo>
                    <a:pt x="374" y="678"/>
                  </a:lnTo>
                  <a:lnTo>
                    <a:pt x="339" y="680"/>
                  </a:lnTo>
                  <a:lnTo>
                    <a:pt x="339" y="669"/>
                  </a:lnTo>
                  <a:lnTo>
                    <a:pt x="372" y="668"/>
                  </a:lnTo>
                  <a:lnTo>
                    <a:pt x="373" y="668"/>
                  </a:lnTo>
                  <a:lnTo>
                    <a:pt x="375" y="678"/>
                  </a:lnTo>
                  <a:close/>
                  <a:moveTo>
                    <a:pt x="339" y="680"/>
                  </a:moveTo>
                  <a:lnTo>
                    <a:pt x="332" y="680"/>
                  </a:lnTo>
                  <a:lnTo>
                    <a:pt x="333" y="669"/>
                  </a:lnTo>
                  <a:lnTo>
                    <a:pt x="339" y="669"/>
                  </a:lnTo>
                  <a:lnTo>
                    <a:pt x="339" y="680"/>
                  </a:lnTo>
                  <a:close/>
                  <a:moveTo>
                    <a:pt x="300" y="678"/>
                  </a:moveTo>
                  <a:lnTo>
                    <a:pt x="271" y="673"/>
                  </a:lnTo>
                  <a:lnTo>
                    <a:pt x="259" y="670"/>
                  </a:lnTo>
                  <a:lnTo>
                    <a:pt x="261" y="660"/>
                  </a:lnTo>
                  <a:lnTo>
                    <a:pt x="273" y="663"/>
                  </a:lnTo>
                  <a:lnTo>
                    <a:pt x="302" y="667"/>
                  </a:lnTo>
                  <a:lnTo>
                    <a:pt x="300" y="678"/>
                  </a:lnTo>
                  <a:close/>
                  <a:moveTo>
                    <a:pt x="228" y="661"/>
                  </a:moveTo>
                  <a:lnTo>
                    <a:pt x="208" y="653"/>
                  </a:lnTo>
                  <a:lnTo>
                    <a:pt x="189" y="644"/>
                  </a:lnTo>
                  <a:lnTo>
                    <a:pt x="193" y="635"/>
                  </a:lnTo>
                  <a:lnTo>
                    <a:pt x="211" y="644"/>
                  </a:lnTo>
                  <a:lnTo>
                    <a:pt x="232" y="651"/>
                  </a:lnTo>
                  <a:lnTo>
                    <a:pt x="228" y="661"/>
                  </a:lnTo>
                  <a:close/>
                  <a:moveTo>
                    <a:pt x="161" y="629"/>
                  </a:moveTo>
                  <a:lnTo>
                    <a:pt x="150" y="622"/>
                  </a:lnTo>
                  <a:lnTo>
                    <a:pt x="126" y="605"/>
                  </a:lnTo>
                  <a:lnTo>
                    <a:pt x="133" y="596"/>
                  </a:lnTo>
                  <a:lnTo>
                    <a:pt x="155" y="613"/>
                  </a:lnTo>
                  <a:lnTo>
                    <a:pt x="167" y="620"/>
                  </a:lnTo>
                  <a:lnTo>
                    <a:pt x="161" y="629"/>
                  </a:lnTo>
                  <a:close/>
                  <a:moveTo>
                    <a:pt x="103" y="583"/>
                  </a:moveTo>
                  <a:lnTo>
                    <a:pt x="100" y="581"/>
                  </a:lnTo>
                  <a:lnTo>
                    <a:pt x="78" y="557"/>
                  </a:lnTo>
                  <a:lnTo>
                    <a:pt x="74" y="551"/>
                  </a:lnTo>
                  <a:lnTo>
                    <a:pt x="83" y="545"/>
                  </a:lnTo>
                  <a:lnTo>
                    <a:pt x="86" y="549"/>
                  </a:lnTo>
                  <a:lnTo>
                    <a:pt x="107" y="573"/>
                  </a:lnTo>
                  <a:lnTo>
                    <a:pt x="110" y="576"/>
                  </a:lnTo>
                  <a:lnTo>
                    <a:pt x="103" y="583"/>
                  </a:lnTo>
                  <a:close/>
                  <a:moveTo>
                    <a:pt x="56" y="526"/>
                  </a:moveTo>
                  <a:lnTo>
                    <a:pt x="42" y="502"/>
                  </a:lnTo>
                  <a:lnTo>
                    <a:pt x="35" y="489"/>
                  </a:lnTo>
                  <a:lnTo>
                    <a:pt x="44" y="484"/>
                  </a:lnTo>
                  <a:lnTo>
                    <a:pt x="51" y="497"/>
                  </a:lnTo>
                  <a:lnTo>
                    <a:pt x="65" y="520"/>
                  </a:lnTo>
                  <a:lnTo>
                    <a:pt x="56" y="526"/>
                  </a:lnTo>
                  <a:close/>
                  <a:moveTo>
                    <a:pt x="22" y="459"/>
                  </a:moveTo>
                  <a:lnTo>
                    <a:pt x="16" y="441"/>
                  </a:lnTo>
                  <a:lnTo>
                    <a:pt x="10" y="419"/>
                  </a:lnTo>
                  <a:lnTo>
                    <a:pt x="20" y="416"/>
                  </a:lnTo>
                  <a:lnTo>
                    <a:pt x="26" y="438"/>
                  </a:lnTo>
                  <a:lnTo>
                    <a:pt x="32" y="456"/>
                  </a:lnTo>
                  <a:lnTo>
                    <a:pt x="22" y="459"/>
                  </a:lnTo>
                  <a:close/>
                  <a:moveTo>
                    <a:pt x="4" y="387"/>
                  </a:moveTo>
                  <a:lnTo>
                    <a:pt x="2" y="375"/>
                  </a:lnTo>
                  <a:lnTo>
                    <a:pt x="1" y="345"/>
                  </a:lnTo>
                  <a:lnTo>
                    <a:pt x="11" y="345"/>
                  </a:lnTo>
                  <a:lnTo>
                    <a:pt x="13" y="373"/>
                  </a:lnTo>
                  <a:lnTo>
                    <a:pt x="15" y="386"/>
                  </a:lnTo>
                  <a:lnTo>
                    <a:pt x="4" y="387"/>
                  </a:lnTo>
                  <a:close/>
                </a:path>
              </a:pathLst>
            </a:custGeom>
            <a:solidFill>
              <a:srgbClr val="385D8A"/>
            </a:solidFill>
            <a:ln w="0">
              <a:solidFill>
                <a:srgbClr val="385D8A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5484" name="Rectangle 134"/>
            <p:cNvSpPr>
              <a:spLocks noChangeArrowheads="1"/>
            </p:cNvSpPr>
            <p:nvPr/>
          </p:nvSpPr>
          <p:spPr bwMode="auto">
            <a:xfrm>
              <a:off x="2976" y="1826"/>
              <a:ext cx="346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1200">
                  <a:solidFill>
                    <a:srgbClr val="000000"/>
                  </a:solidFill>
                  <a:latin typeface="Calibri" panose="020F0502020204030204" pitchFamily="34" charset="0"/>
                </a:rPr>
                <a:t>Steering </a:t>
              </a:r>
              <a:endParaRPr lang="en-US" altLang="ru-RU"/>
            </a:p>
          </p:txBody>
        </p:sp>
        <p:sp>
          <p:nvSpPr>
            <p:cNvPr id="15485" name="Rectangle 135"/>
            <p:cNvSpPr>
              <a:spLocks noChangeArrowheads="1"/>
            </p:cNvSpPr>
            <p:nvPr/>
          </p:nvSpPr>
          <p:spPr bwMode="auto">
            <a:xfrm>
              <a:off x="2952" y="1936"/>
              <a:ext cx="40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1200">
                  <a:solidFill>
                    <a:srgbClr val="000000"/>
                  </a:solidFill>
                  <a:latin typeface="Calibri" panose="020F0502020204030204" pitchFamily="34" charset="0"/>
                </a:rPr>
                <a:t>Group for </a:t>
              </a:r>
              <a:endParaRPr lang="en-US" altLang="ru-RU"/>
            </a:p>
          </p:txBody>
        </p:sp>
        <p:sp>
          <p:nvSpPr>
            <p:cNvPr id="15486" name="Rectangle 136"/>
            <p:cNvSpPr>
              <a:spLocks noChangeArrowheads="1"/>
            </p:cNvSpPr>
            <p:nvPr/>
          </p:nvSpPr>
          <p:spPr bwMode="auto">
            <a:xfrm>
              <a:off x="2948" y="2048"/>
              <a:ext cx="37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1200">
                  <a:solidFill>
                    <a:srgbClr val="000000"/>
                  </a:solidFill>
                  <a:latin typeface="Calibri" panose="020F0502020204030204" pitchFamily="34" charset="0"/>
                </a:rPr>
                <a:t>stakehold</a:t>
              </a:r>
              <a:endParaRPr lang="en-US" altLang="ru-RU"/>
            </a:p>
          </p:txBody>
        </p:sp>
        <p:sp>
          <p:nvSpPr>
            <p:cNvPr id="15487" name="Rectangle 137"/>
            <p:cNvSpPr>
              <a:spLocks noChangeArrowheads="1"/>
            </p:cNvSpPr>
            <p:nvPr/>
          </p:nvSpPr>
          <p:spPr bwMode="auto">
            <a:xfrm>
              <a:off x="2962" y="2161"/>
              <a:ext cx="35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1200">
                  <a:solidFill>
                    <a:srgbClr val="000000"/>
                  </a:solidFill>
                  <a:latin typeface="Calibri" panose="020F0502020204030204" pitchFamily="34" charset="0"/>
                </a:rPr>
                <a:t>er liaison</a:t>
              </a:r>
              <a:endParaRPr lang="en-US" altLang="ru-RU"/>
            </a:p>
          </p:txBody>
        </p:sp>
        <p:pic>
          <p:nvPicPr>
            <p:cNvPr id="15488" name="Picture 138"/>
            <p:cNvPicPr>
              <a:picLocks noChangeAspect="1" noChangeArrowheads="1"/>
            </p:cNvPicPr>
            <p:nvPr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1" y="2596"/>
              <a:ext cx="702" cy="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89" name="Picture 139"/>
            <p:cNvPicPr>
              <a:picLocks noChangeAspect="1" noChangeArrowheads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1" y="2596"/>
              <a:ext cx="702" cy="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90" name="Picture 140"/>
            <p:cNvPicPr>
              <a:picLocks noChangeAspect="1" noChangeArrowheads="1"/>
            </p:cNvPicPr>
            <p:nvPr/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1" y="2586"/>
              <a:ext cx="586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91" name="Picture 141"/>
            <p:cNvPicPr>
              <a:picLocks noChangeAspect="1" noChangeArrowheads="1"/>
            </p:cNvPicPr>
            <p:nvPr/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1" y="2586"/>
              <a:ext cx="586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92" name="Picture 142"/>
            <p:cNvPicPr>
              <a:picLocks noChangeAspect="1" noChangeArrowheads="1"/>
            </p:cNvPicPr>
            <p:nvPr/>
          </p:nvPicPr>
          <p:blipFill>
            <a:blip r:embed="rId6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2" y="2610"/>
              <a:ext cx="656" cy="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493" name="Freeform 143"/>
            <p:cNvSpPr>
              <a:spLocks noEditPoints="1"/>
            </p:cNvSpPr>
            <p:nvPr/>
          </p:nvSpPr>
          <p:spPr bwMode="auto">
            <a:xfrm>
              <a:off x="3751" y="2608"/>
              <a:ext cx="659" cy="415"/>
            </a:xfrm>
            <a:custGeom>
              <a:avLst/>
              <a:gdLst>
                <a:gd name="T0" fmla="*/ 0 w 3024"/>
                <a:gd name="T1" fmla="*/ 0 h 1904"/>
                <a:gd name="T2" fmla="*/ 0 w 3024"/>
                <a:gd name="T3" fmla="*/ 0 h 1904"/>
                <a:gd name="T4" fmla="*/ 0 w 3024"/>
                <a:gd name="T5" fmla="*/ 0 h 1904"/>
                <a:gd name="T6" fmla="*/ 0 w 3024"/>
                <a:gd name="T7" fmla="*/ 0 h 1904"/>
                <a:gd name="T8" fmla="*/ 0 w 3024"/>
                <a:gd name="T9" fmla="*/ 0 h 1904"/>
                <a:gd name="T10" fmla="*/ 0 w 3024"/>
                <a:gd name="T11" fmla="*/ 0 h 1904"/>
                <a:gd name="T12" fmla="*/ 0 w 3024"/>
                <a:gd name="T13" fmla="*/ 0 h 1904"/>
                <a:gd name="T14" fmla="*/ 0 w 3024"/>
                <a:gd name="T15" fmla="*/ 0 h 1904"/>
                <a:gd name="T16" fmla="*/ 0 w 3024"/>
                <a:gd name="T17" fmla="*/ 0 h 1904"/>
                <a:gd name="T18" fmla="*/ 0 w 3024"/>
                <a:gd name="T19" fmla="*/ 0 h 1904"/>
                <a:gd name="T20" fmla="*/ 0 w 3024"/>
                <a:gd name="T21" fmla="*/ 0 h 1904"/>
                <a:gd name="T22" fmla="*/ 0 w 3024"/>
                <a:gd name="T23" fmla="*/ 0 h 1904"/>
                <a:gd name="T24" fmla="*/ 0 w 3024"/>
                <a:gd name="T25" fmla="*/ 0 h 1904"/>
                <a:gd name="T26" fmla="*/ 0 w 3024"/>
                <a:gd name="T27" fmla="*/ 0 h 1904"/>
                <a:gd name="T28" fmla="*/ 0 w 3024"/>
                <a:gd name="T29" fmla="*/ 0 h 1904"/>
                <a:gd name="T30" fmla="*/ 0 w 3024"/>
                <a:gd name="T31" fmla="*/ 0 h 1904"/>
                <a:gd name="T32" fmla="*/ 0 w 3024"/>
                <a:gd name="T33" fmla="*/ 0 h 1904"/>
                <a:gd name="T34" fmla="*/ 0 w 3024"/>
                <a:gd name="T35" fmla="*/ 0 h 190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024"/>
                <a:gd name="T55" fmla="*/ 0 h 1904"/>
                <a:gd name="T56" fmla="*/ 3024 w 3024"/>
                <a:gd name="T57" fmla="*/ 1904 h 190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024" h="1904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3016" y="0"/>
                  </a:lnTo>
                  <a:cubicBezTo>
                    <a:pt x="3021" y="0"/>
                    <a:pt x="3024" y="4"/>
                    <a:pt x="3024" y="8"/>
                  </a:cubicBezTo>
                  <a:lnTo>
                    <a:pt x="3024" y="1896"/>
                  </a:lnTo>
                  <a:cubicBezTo>
                    <a:pt x="3024" y="1901"/>
                    <a:pt x="3021" y="1904"/>
                    <a:pt x="3016" y="1904"/>
                  </a:cubicBezTo>
                  <a:lnTo>
                    <a:pt x="8" y="1904"/>
                  </a:lnTo>
                  <a:cubicBezTo>
                    <a:pt x="4" y="1904"/>
                    <a:pt x="0" y="1901"/>
                    <a:pt x="0" y="1896"/>
                  </a:cubicBezTo>
                  <a:lnTo>
                    <a:pt x="0" y="8"/>
                  </a:lnTo>
                  <a:close/>
                  <a:moveTo>
                    <a:pt x="16" y="1896"/>
                  </a:moveTo>
                  <a:lnTo>
                    <a:pt x="8" y="1888"/>
                  </a:lnTo>
                  <a:lnTo>
                    <a:pt x="3016" y="1888"/>
                  </a:lnTo>
                  <a:lnTo>
                    <a:pt x="3008" y="1896"/>
                  </a:lnTo>
                  <a:lnTo>
                    <a:pt x="3008" y="8"/>
                  </a:lnTo>
                  <a:lnTo>
                    <a:pt x="3016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1896"/>
                  </a:lnTo>
                  <a:close/>
                </a:path>
              </a:pathLst>
            </a:custGeom>
            <a:solidFill>
              <a:srgbClr val="4A7EBB"/>
            </a:solidFill>
            <a:ln w="0">
              <a:solidFill>
                <a:srgbClr val="4A7EBB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5494" name="Rectangle 144"/>
            <p:cNvSpPr>
              <a:spLocks noChangeArrowheads="1"/>
            </p:cNvSpPr>
            <p:nvPr/>
          </p:nvSpPr>
          <p:spPr bwMode="auto">
            <a:xfrm>
              <a:off x="3926" y="2623"/>
              <a:ext cx="175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1100">
                  <a:solidFill>
                    <a:srgbClr val="FFFFFF"/>
                  </a:solidFill>
                  <a:latin typeface="Calibri" panose="020F0502020204030204" pitchFamily="34" charset="0"/>
                </a:rPr>
                <a:t>ADB </a:t>
              </a:r>
              <a:endParaRPr lang="en-US" altLang="ru-RU"/>
            </a:p>
          </p:txBody>
        </p:sp>
        <p:sp>
          <p:nvSpPr>
            <p:cNvPr id="15495" name="Rectangle 145"/>
            <p:cNvSpPr>
              <a:spLocks noChangeArrowheads="1"/>
            </p:cNvSpPr>
            <p:nvPr/>
          </p:nvSpPr>
          <p:spPr bwMode="auto">
            <a:xfrm>
              <a:off x="4087" y="2623"/>
              <a:ext cx="4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1100">
                  <a:solidFill>
                    <a:srgbClr val="FFFFFF"/>
                  </a:solidFill>
                  <a:latin typeface="Calibri" panose="020F0502020204030204" pitchFamily="34" charset="0"/>
                </a:rPr>
                <a:t>–</a:t>
              </a:r>
              <a:endParaRPr lang="en-US" altLang="ru-RU"/>
            </a:p>
          </p:txBody>
        </p:sp>
        <p:sp>
          <p:nvSpPr>
            <p:cNvPr id="15496" name="Rectangle 146"/>
            <p:cNvSpPr>
              <a:spLocks noChangeArrowheads="1"/>
            </p:cNvSpPr>
            <p:nvPr/>
          </p:nvSpPr>
          <p:spPr bwMode="auto">
            <a:xfrm>
              <a:off x="4129" y="2623"/>
              <a:ext cx="111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1100">
                  <a:solidFill>
                    <a:srgbClr val="FFFFFF"/>
                  </a:solidFill>
                  <a:latin typeface="Calibri" panose="020F0502020204030204" pitchFamily="34" charset="0"/>
                </a:rPr>
                <a:t>led</a:t>
              </a:r>
              <a:endParaRPr lang="en-US" altLang="ru-RU"/>
            </a:p>
          </p:txBody>
        </p:sp>
        <p:sp>
          <p:nvSpPr>
            <p:cNvPr id="15497" name="Rectangle 147"/>
            <p:cNvSpPr>
              <a:spLocks noChangeArrowheads="1"/>
            </p:cNvSpPr>
            <p:nvPr/>
          </p:nvSpPr>
          <p:spPr bwMode="auto">
            <a:xfrm>
              <a:off x="3860" y="2724"/>
              <a:ext cx="19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1100">
                  <a:solidFill>
                    <a:srgbClr val="FFFFFF"/>
                  </a:solidFill>
                  <a:latin typeface="Calibri" panose="020F0502020204030204" pitchFamily="34" charset="0"/>
                </a:rPr>
                <a:t>Work</a:t>
              </a:r>
              <a:endParaRPr lang="en-US" altLang="ru-RU"/>
            </a:p>
          </p:txBody>
        </p:sp>
        <p:sp>
          <p:nvSpPr>
            <p:cNvPr id="15498" name="Rectangle 148"/>
            <p:cNvSpPr>
              <a:spLocks noChangeArrowheads="1"/>
            </p:cNvSpPr>
            <p:nvPr/>
          </p:nvSpPr>
          <p:spPr bwMode="auto">
            <a:xfrm>
              <a:off x="4041" y="2724"/>
              <a:ext cx="2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1100">
                  <a:solidFill>
                    <a:srgbClr val="FFFFFF"/>
                  </a:solidFill>
                  <a:latin typeface="Calibri" panose="020F0502020204030204" pitchFamily="34" charset="0"/>
                </a:rPr>
                <a:t>-</a:t>
              </a:r>
              <a:endParaRPr lang="en-US" altLang="ru-RU"/>
            </a:p>
          </p:txBody>
        </p:sp>
        <p:sp>
          <p:nvSpPr>
            <p:cNvPr id="15499" name="Rectangle 149"/>
            <p:cNvSpPr>
              <a:spLocks noChangeArrowheads="1"/>
            </p:cNvSpPr>
            <p:nvPr/>
          </p:nvSpPr>
          <p:spPr bwMode="auto">
            <a:xfrm>
              <a:off x="4066" y="2724"/>
              <a:ext cx="25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1100">
                  <a:solidFill>
                    <a:srgbClr val="FFFFFF"/>
                  </a:solidFill>
                  <a:latin typeface="Calibri" panose="020F0502020204030204" pitchFamily="34" charset="0"/>
                </a:rPr>
                <a:t>stream</a:t>
              </a:r>
              <a:endParaRPr lang="en-US" altLang="ru-RU"/>
            </a:p>
          </p:txBody>
        </p:sp>
        <p:pic>
          <p:nvPicPr>
            <p:cNvPr id="15500" name="Picture 150"/>
            <p:cNvPicPr>
              <a:picLocks noChangeAspect="1" noChangeArrowheads="1"/>
            </p:cNvPicPr>
            <p:nvPr/>
          </p:nvPicPr>
          <p:blipFill>
            <a:blip r:embed="rId6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1" y="2596"/>
              <a:ext cx="702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501" name="Picture 151"/>
            <p:cNvPicPr>
              <a:picLocks noChangeAspect="1" noChangeArrowheads="1"/>
            </p:cNvPicPr>
            <p:nvPr/>
          </p:nvPicPr>
          <p:blipFill>
            <a:blip r:embed="rId6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1" y="2596"/>
              <a:ext cx="702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502" name="Picture 152"/>
            <p:cNvPicPr>
              <a:picLocks noChangeAspect="1" noChangeArrowheads="1"/>
            </p:cNvPicPr>
            <p:nvPr/>
          </p:nvPicPr>
          <p:blipFill>
            <a:blip r:embed="rId6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2586"/>
              <a:ext cx="586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503" name="Picture 153"/>
            <p:cNvPicPr>
              <a:picLocks noChangeAspect="1" noChangeArrowheads="1"/>
            </p:cNvPicPr>
            <p:nvPr/>
          </p:nvPicPr>
          <p:blipFill>
            <a:blip r:embed="rId6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2586"/>
              <a:ext cx="586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504" name="Picture 154"/>
            <p:cNvPicPr>
              <a:picLocks noChangeAspect="1" noChangeArrowheads="1"/>
            </p:cNvPicPr>
            <p:nvPr/>
          </p:nvPicPr>
          <p:blipFill>
            <a:blip r:embed="rId6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2" y="2610"/>
              <a:ext cx="656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505" name="Freeform 155"/>
            <p:cNvSpPr>
              <a:spLocks noEditPoints="1"/>
            </p:cNvSpPr>
            <p:nvPr/>
          </p:nvSpPr>
          <p:spPr bwMode="auto">
            <a:xfrm>
              <a:off x="2931" y="2608"/>
              <a:ext cx="659" cy="419"/>
            </a:xfrm>
            <a:custGeom>
              <a:avLst/>
              <a:gdLst>
                <a:gd name="T0" fmla="*/ 0 w 3024"/>
                <a:gd name="T1" fmla="*/ 0 h 1920"/>
                <a:gd name="T2" fmla="*/ 0 w 3024"/>
                <a:gd name="T3" fmla="*/ 0 h 1920"/>
                <a:gd name="T4" fmla="*/ 0 w 3024"/>
                <a:gd name="T5" fmla="*/ 0 h 1920"/>
                <a:gd name="T6" fmla="*/ 0 w 3024"/>
                <a:gd name="T7" fmla="*/ 0 h 1920"/>
                <a:gd name="T8" fmla="*/ 0 w 3024"/>
                <a:gd name="T9" fmla="*/ 0 h 1920"/>
                <a:gd name="T10" fmla="*/ 0 w 3024"/>
                <a:gd name="T11" fmla="*/ 0 h 1920"/>
                <a:gd name="T12" fmla="*/ 0 w 3024"/>
                <a:gd name="T13" fmla="*/ 0 h 1920"/>
                <a:gd name="T14" fmla="*/ 0 w 3024"/>
                <a:gd name="T15" fmla="*/ 0 h 1920"/>
                <a:gd name="T16" fmla="*/ 0 w 3024"/>
                <a:gd name="T17" fmla="*/ 0 h 1920"/>
                <a:gd name="T18" fmla="*/ 0 w 3024"/>
                <a:gd name="T19" fmla="*/ 0 h 1920"/>
                <a:gd name="T20" fmla="*/ 0 w 3024"/>
                <a:gd name="T21" fmla="*/ 0 h 1920"/>
                <a:gd name="T22" fmla="*/ 0 w 3024"/>
                <a:gd name="T23" fmla="*/ 0 h 1920"/>
                <a:gd name="T24" fmla="*/ 0 w 3024"/>
                <a:gd name="T25" fmla="*/ 0 h 1920"/>
                <a:gd name="T26" fmla="*/ 0 w 3024"/>
                <a:gd name="T27" fmla="*/ 0 h 1920"/>
                <a:gd name="T28" fmla="*/ 0 w 3024"/>
                <a:gd name="T29" fmla="*/ 0 h 1920"/>
                <a:gd name="T30" fmla="*/ 0 w 3024"/>
                <a:gd name="T31" fmla="*/ 0 h 1920"/>
                <a:gd name="T32" fmla="*/ 0 w 3024"/>
                <a:gd name="T33" fmla="*/ 0 h 1920"/>
                <a:gd name="T34" fmla="*/ 0 w 3024"/>
                <a:gd name="T35" fmla="*/ 0 h 19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024"/>
                <a:gd name="T55" fmla="*/ 0 h 1920"/>
                <a:gd name="T56" fmla="*/ 3024 w 3024"/>
                <a:gd name="T57" fmla="*/ 1920 h 19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024" h="1920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3016" y="0"/>
                  </a:lnTo>
                  <a:cubicBezTo>
                    <a:pt x="3021" y="0"/>
                    <a:pt x="3024" y="4"/>
                    <a:pt x="3024" y="8"/>
                  </a:cubicBezTo>
                  <a:lnTo>
                    <a:pt x="3024" y="1912"/>
                  </a:lnTo>
                  <a:cubicBezTo>
                    <a:pt x="3024" y="1917"/>
                    <a:pt x="3021" y="1920"/>
                    <a:pt x="3016" y="1920"/>
                  </a:cubicBezTo>
                  <a:lnTo>
                    <a:pt x="8" y="1920"/>
                  </a:lnTo>
                  <a:cubicBezTo>
                    <a:pt x="4" y="1920"/>
                    <a:pt x="0" y="1917"/>
                    <a:pt x="0" y="1912"/>
                  </a:cubicBezTo>
                  <a:lnTo>
                    <a:pt x="0" y="8"/>
                  </a:lnTo>
                  <a:close/>
                  <a:moveTo>
                    <a:pt x="16" y="1912"/>
                  </a:moveTo>
                  <a:lnTo>
                    <a:pt x="8" y="1904"/>
                  </a:lnTo>
                  <a:lnTo>
                    <a:pt x="3016" y="1904"/>
                  </a:lnTo>
                  <a:lnTo>
                    <a:pt x="3008" y="1912"/>
                  </a:lnTo>
                  <a:lnTo>
                    <a:pt x="3008" y="8"/>
                  </a:lnTo>
                  <a:lnTo>
                    <a:pt x="3016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1912"/>
                  </a:lnTo>
                  <a:close/>
                </a:path>
              </a:pathLst>
            </a:custGeom>
            <a:solidFill>
              <a:srgbClr val="4A7EBB"/>
            </a:solidFill>
            <a:ln w="0">
              <a:solidFill>
                <a:srgbClr val="4A7EBB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5506" name="Rectangle 156"/>
            <p:cNvSpPr>
              <a:spLocks noChangeArrowheads="1"/>
            </p:cNvSpPr>
            <p:nvPr/>
          </p:nvSpPr>
          <p:spPr bwMode="auto">
            <a:xfrm>
              <a:off x="3135" y="2623"/>
              <a:ext cx="12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1100">
                  <a:solidFill>
                    <a:srgbClr val="FFFFFF"/>
                  </a:solidFill>
                  <a:latin typeface="Calibri" panose="020F0502020204030204" pitchFamily="34" charset="0"/>
                </a:rPr>
                <a:t>WB</a:t>
              </a:r>
              <a:endParaRPr lang="en-US" altLang="ru-RU"/>
            </a:p>
          </p:txBody>
        </p:sp>
        <p:sp>
          <p:nvSpPr>
            <p:cNvPr id="15507" name="Rectangle 157"/>
            <p:cNvSpPr>
              <a:spLocks noChangeArrowheads="1"/>
            </p:cNvSpPr>
            <p:nvPr/>
          </p:nvSpPr>
          <p:spPr bwMode="auto">
            <a:xfrm>
              <a:off x="3253" y="2623"/>
              <a:ext cx="2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1100">
                  <a:solidFill>
                    <a:srgbClr val="FFFFFF"/>
                  </a:solidFill>
                  <a:latin typeface="Calibri" panose="020F0502020204030204" pitchFamily="34" charset="0"/>
                </a:rPr>
                <a:t>-</a:t>
              </a:r>
              <a:endParaRPr lang="en-US" altLang="ru-RU"/>
            </a:p>
          </p:txBody>
        </p:sp>
        <p:sp>
          <p:nvSpPr>
            <p:cNvPr id="15508" name="Rectangle 158"/>
            <p:cNvSpPr>
              <a:spLocks noChangeArrowheads="1"/>
            </p:cNvSpPr>
            <p:nvPr/>
          </p:nvSpPr>
          <p:spPr bwMode="auto">
            <a:xfrm>
              <a:off x="3278" y="2623"/>
              <a:ext cx="111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1100">
                  <a:solidFill>
                    <a:srgbClr val="FFFFFF"/>
                  </a:solidFill>
                  <a:latin typeface="Calibri" panose="020F0502020204030204" pitchFamily="34" charset="0"/>
                </a:rPr>
                <a:t>led</a:t>
              </a:r>
              <a:endParaRPr lang="en-US" altLang="ru-RU"/>
            </a:p>
          </p:txBody>
        </p:sp>
        <p:sp>
          <p:nvSpPr>
            <p:cNvPr id="15509" name="Rectangle 159"/>
            <p:cNvSpPr>
              <a:spLocks noChangeArrowheads="1"/>
            </p:cNvSpPr>
            <p:nvPr/>
          </p:nvSpPr>
          <p:spPr bwMode="auto">
            <a:xfrm>
              <a:off x="3037" y="2724"/>
              <a:ext cx="19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1100">
                  <a:solidFill>
                    <a:srgbClr val="FFFFFF"/>
                  </a:solidFill>
                  <a:latin typeface="Calibri" panose="020F0502020204030204" pitchFamily="34" charset="0"/>
                </a:rPr>
                <a:t>Work</a:t>
              </a:r>
              <a:endParaRPr lang="en-US" altLang="ru-RU"/>
            </a:p>
          </p:txBody>
        </p:sp>
        <p:sp>
          <p:nvSpPr>
            <p:cNvPr id="15510" name="Rectangle 160"/>
            <p:cNvSpPr>
              <a:spLocks noChangeArrowheads="1"/>
            </p:cNvSpPr>
            <p:nvPr/>
          </p:nvSpPr>
          <p:spPr bwMode="auto">
            <a:xfrm>
              <a:off x="3219" y="2724"/>
              <a:ext cx="2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1100">
                  <a:solidFill>
                    <a:srgbClr val="FFFFFF"/>
                  </a:solidFill>
                  <a:latin typeface="Calibri" panose="020F0502020204030204" pitchFamily="34" charset="0"/>
                </a:rPr>
                <a:t>-</a:t>
              </a:r>
              <a:endParaRPr lang="en-US" altLang="ru-RU"/>
            </a:p>
          </p:txBody>
        </p:sp>
        <p:sp>
          <p:nvSpPr>
            <p:cNvPr id="15511" name="Rectangle 161"/>
            <p:cNvSpPr>
              <a:spLocks noChangeArrowheads="1"/>
            </p:cNvSpPr>
            <p:nvPr/>
          </p:nvSpPr>
          <p:spPr bwMode="auto">
            <a:xfrm>
              <a:off x="3243" y="2724"/>
              <a:ext cx="25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1100">
                  <a:solidFill>
                    <a:srgbClr val="FFFFFF"/>
                  </a:solidFill>
                  <a:latin typeface="Calibri" panose="020F0502020204030204" pitchFamily="34" charset="0"/>
                </a:rPr>
                <a:t>stream</a:t>
              </a:r>
              <a:endParaRPr lang="en-US" altLang="ru-RU"/>
            </a:p>
          </p:txBody>
        </p:sp>
        <p:pic>
          <p:nvPicPr>
            <p:cNvPr id="15512" name="Picture 162"/>
            <p:cNvPicPr>
              <a:picLocks noChangeAspect="1" noChangeArrowheads="1"/>
            </p:cNvPicPr>
            <p:nvPr/>
          </p:nvPicPr>
          <p:blipFill>
            <a:blip r:embed="rId6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2" y="1515"/>
              <a:ext cx="729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513" name="Picture 163"/>
            <p:cNvPicPr>
              <a:picLocks noChangeAspect="1" noChangeArrowheads="1"/>
            </p:cNvPicPr>
            <p:nvPr/>
          </p:nvPicPr>
          <p:blipFill>
            <a:blip r:embed="rId6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2" y="1515"/>
              <a:ext cx="729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514" name="Picture 164"/>
            <p:cNvPicPr>
              <a:picLocks noChangeAspect="1" noChangeArrowheads="1"/>
            </p:cNvPicPr>
            <p:nvPr/>
          </p:nvPicPr>
          <p:blipFill>
            <a:blip r:embed="rId7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2" y="1504"/>
              <a:ext cx="583" cy="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515" name="Picture 165"/>
            <p:cNvPicPr>
              <a:picLocks noChangeAspect="1" noChangeArrowheads="1"/>
            </p:cNvPicPr>
            <p:nvPr/>
          </p:nvPicPr>
          <p:blipFill>
            <a:blip r:embed="rId7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2" y="1504"/>
              <a:ext cx="583" cy="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516" name="Rectangle 166"/>
            <p:cNvSpPr>
              <a:spLocks noChangeArrowheads="1"/>
            </p:cNvSpPr>
            <p:nvPr/>
          </p:nvSpPr>
          <p:spPr bwMode="auto">
            <a:xfrm>
              <a:off x="3763" y="1529"/>
              <a:ext cx="684" cy="23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pic>
          <p:nvPicPr>
            <p:cNvPr id="15517" name="Picture 167"/>
            <p:cNvPicPr>
              <a:picLocks noChangeAspect="1" noChangeArrowheads="1"/>
            </p:cNvPicPr>
            <p:nvPr/>
          </p:nvPicPr>
          <p:blipFill>
            <a:blip r:embed="rId7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9" y="1525"/>
              <a:ext cx="691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518" name="Rectangle 168"/>
            <p:cNvSpPr>
              <a:spLocks noChangeArrowheads="1"/>
            </p:cNvSpPr>
            <p:nvPr/>
          </p:nvSpPr>
          <p:spPr bwMode="auto">
            <a:xfrm>
              <a:off x="3900" y="1540"/>
              <a:ext cx="45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1200">
                  <a:solidFill>
                    <a:srgbClr val="000000"/>
                  </a:solidFill>
                  <a:latin typeface="Calibri" panose="020F0502020204030204" pitchFamily="34" charset="0"/>
                </a:rPr>
                <a:t>PPCR Focal </a:t>
              </a:r>
              <a:endParaRPr lang="en-US" altLang="ru-RU"/>
            </a:p>
          </p:txBody>
        </p:sp>
        <p:sp>
          <p:nvSpPr>
            <p:cNvPr id="15519" name="Rectangle 169"/>
            <p:cNvSpPr>
              <a:spLocks noChangeArrowheads="1"/>
            </p:cNvSpPr>
            <p:nvPr/>
          </p:nvSpPr>
          <p:spPr bwMode="auto">
            <a:xfrm>
              <a:off x="4004" y="1652"/>
              <a:ext cx="20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1200">
                  <a:solidFill>
                    <a:srgbClr val="000000"/>
                  </a:solidFill>
                  <a:latin typeface="Calibri" panose="020F0502020204030204" pitchFamily="34" charset="0"/>
                </a:rPr>
                <a:t>Point</a:t>
              </a:r>
              <a:endParaRPr lang="en-US" altLang="ru-RU"/>
            </a:p>
          </p:txBody>
        </p:sp>
        <p:pic>
          <p:nvPicPr>
            <p:cNvPr id="15520" name="Picture 170"/>
            <p:cNvPicPr>
              <a:picLocks noChangeAspect="1" noChangeArrowheads="1"/>
            </p:cNvPicPr>
            <p:nvPr/>
          </p:nvPicPr>
          <p:blipFill>
            <a:blip r:embed="rId7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7" y="1225"/>
              <a:ext cx="314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521" name="Picture 171"/>
            <p:cNvPicPr>
              <a:picLocks noChangeAspect="1" noChangeArrowheads="1"/>
            </p:cNvPicPr>
            <p:nvPr/>
          </p:nvPicPr>
          <p:blipFill>
            <a:blip r:embed="rId7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7" y="1225"/>
              <a:ext cx="314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522" name="Freeform 172"/>
            <p:cNvSpPr>
              <a:spLocks/>
            </p:cNvSpPr>
            <p:nvPr/>
          </p:nvSpPr>
          <p:spPr bwMode="auto">
            <a:xfrm>
              <a:off x="3126" y="1237"/>
              <a:ext cx="270" cy="480"/>
            </a:xfrm>
            <a:custGeom>
              <a:avLst/>
              <a:gdLst>
                <a:gd name="T0" fmla="*/ 0 w 1240"/>
                <a:gd name="T1" fmla="*/ 0 h 2200"/>
                <a:gd name="T2" fmla="*/ 0 w 1240"/>
                <a:gd name="T3" fmla="*/ 0 h 2200"/>
                <a:gd name="T4" fmla="*/ 0 w 1240"/>
                <a:gd name="T5" fmla="*/ 0 h 2200"/>
                <a:gd name="T6" fmla="*/ 0 w 1240"/>
                <a:gd name="T7" fmla="*/ 0 h 2200"/>
                <a:gd name="T8" fmla="*/ 0 w 1240"/>
                <a:gd name="T9" fmla="*/ 0 h 2200"/>
                <a:gd name="T10" fmla="*/ 0 w 1240"/>
                <a:gd name="T11" fmla="*/ 0 h 2200"/>
                <a:gd name="T12" fmla="*/ 0 w 1240"/>
                <a:gd name="T13" fmla="*/ 0 h 2200"/>
                <a:gd name="T14" fmla="*/ 0 w 1240"/>
                <a:gd name="T15" fmla="*/ 0 h 2200"/>
                <a:gd name="T16" fmla="*/ 0 w 1240"/>
                <a:gd name="T17" fmla="*/ 0 h 22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40"/>
                <a:gd name="T28" fmla="*/ 0 h 2200"/>
                <a:gd name="T29" fmla="*/ 1240 w 1240"/>
                <a:gd name="T30" fmla="*/ 2200 h 22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40" h="2200">
                  <a:moveTo>
                    <a:pt x="0" y="2200"/>
                  </a:moveTo>
                  <a:lnTo>
                    <a:pt x="0" y="24"/>
                  </a:lnTo>
                  <a:cubicBezTo>
                    <a:pt x="0" y="11"/>
                    <a:pt x="11" y="0"/>
                    <a:pt x="24" y="0"/>
                  </a:cubicBezTo>
                  <a:lnTo>
                    <a:pt x="1240" y="0"/>
                  </a:lnTo>
                  <a:lnTo>
                    <a:pt x="1240" y="48"/>
                  </a:lnTo>
                  <a:lnTo>
                    <a:pt x="24" y="48"/>
                  </a:lnTo>
                  <a:lnTo>
                    <a:pt x="48" y="24"/>
                  </a:lnTo>
                  <a:lnTo>
                    <a:pt x="48" y="2200"/>
                  </a:lnTo>
                  <a:lnTo>
                    <a:pt x="0" y="2200"/>
                  </a:lnTo>
                  <a:close/>
                </a:path>
              </a:pathLst>
            </a:custGeom>
            <a:solidFill>
              <a:srgbClr val="C0504D"/>
            </a:solidFill>
            <a:ln w="0">
              <a:solidFill>
                <a:srgbClr val="C0504D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pic>
          <p:nvPicPr>
            <p:cNvPr id="15523" name="Picture 173"/>
            <p:cNvPicPr>
              <a:picLocks noChangeAspect="1" noChangeArrowheads="1"/>
            </p:cNvPicPr>
            <p:nvPr/>
          </p:nvPicPr>
          <p:blipFill>
            <a:blip r:embed="rId7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4" y="1605"/>
              <a:ext cx="440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524" name="Picture 174"/>
            <p:cNvPicPr>
              <a:picLocks noChangeAspect="1" noChangeArrowheads="1"/>
            </p:cNvPicPr>
            <p:nvPr/>
          </p:nvPicPr>
          <p:blipFill>
            <a:blip r:embed="rId7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4" y="1605"/>
              <a:ext cx="440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525" name="Freeform 175"/>
            <p:cNvSpPr>
              <a:spLocks/>
            </p:cNvSpPr>
            <p:nvPr/>
          </p:nvSpPr>
          <p:spPr bwMode="auto">
            <a:xfrm>
              <a:off x="3363" y="1618"/>
              <a:ext cx="399" cy="198"/>
            </a:xfrm>
            <a:custGeom>
              <a:avLst/>
              <a:gdLst>
                <a:gd name="T0" fmla="*/ 0 w 1830"/>
                <a:gd name="T1" fmla="*/ 0 h 912"/>
                <a:gd name="T2" fmla="*/ 0 w 1830"/>
                <a:gd name="T3" fmla="*/ 0 h 912"/>
                <a:gd name="T4" fmla="*/ 0 w 1830"/>
                <a:gd name="T5" fmla="*/ 0 h 912"/>
                <a:gd name="T6" fmla="*/ 0 w 1830"/>
                <a:gd name="T7" fmla="*/ 0 h 912"/>
                <a:gd name="T8" fmla="*/ 0 w 1830"/>
                <a:gd name="T9" fmla="*/ 0 h 912"/>
                <a:gd name="T10" fmla="*/ 0 w 1830"/>
                <a:gd name="T11" fmla="*/ 0 h 912"/>
                <a:gd name="T12" fmla="*/ 0 w 1830"/>
                <a:gd name="T13" fmla="*/ 0 h 912"/>
                <a:gd name="T14" fmla="*/ 0 w 1830"/>
                <a:gd name="T15" fmla="*/ 0 h 912"/>
                <a:gd name="T16" fmla="*/ 0 w 1830"/>
                <a:gd name="T17" fmla="*/ 0 h 9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30"/>
                <a:gd name="T28" fmla="*/ 0 h 912"/>
                <a:gd name="T29" fmla="*/ 1830 w 1830"/>
                <a:gd name="T30" fmla="*/ 912 h 9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30" h="912">
                  <a:moveTo>
                    <a:pt x="0" y="912"/>
                  </a:moveTo>
                  <a:lnTo>
                    <a:pt x="0" y="24"/>
                  </a:lnTo>
                  <a:cubicBezTo>
                    <a:pt x="0" y="11"/>
                    <a:pt x="11" y="0"/>
                    <a:pt x="24" y="0"/>
                  </a:cubicBezTo>
                  <a:lnTo>
                    <a:pt x="1830" y="0"/>
                  </a:lnTo>
                  <a:lnTo>
                    <a:pt x="1830" y="48"/>
                  </a:lnTo>
                  <a:lnTo>
                    <a:pt x="24" y="48"/>
                  </a:lnTo>
                  <a:lnTo>
                    <a:pt x="48" y="24"/>
                  </a:lnTo>
                  <a:lnTo>
                    <a:pt x="48" y="912"/>
                  </a:lnTo>
                  <a:lnTo>
                    <a:pt x="0" y="912"/>
                  </a:lnTo>
                  <a:close/>
                </a:path>
              </a:pathLst>
            </a:custGeom>
            <a:solidFill>
              <a:srgbClr val="C0504D"/>
            </a:solidFill>
            <a:ln w="0">
              <a:solidFill>
                <a:srgbClr val="C0504D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pic>
          <p:nvPicPr>
            <p:cNvPr id="15526" name="Picture 176"/>
            <p:cNvPicPr>
              <a:picLocks noChangeAspect="1" noChangeArrowheads="1"/>
            </p:cNvPicPr>
            <p:nvPr/>
          </p:nvPicPr>
          <p:blipFill>
            <a:blip r:embed="rId7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7" y="2987"/>
              <a:ext cx="359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527" name="Picture 177"/>
            <p:cNvPicPr>
              <a:picLocks noChangeAspect="1" noChangeArrowheads="1"/>
            </p:cNvPicPr>
            <p:nvPr/>
          </p:nvPicPr>
          <p:blipFill>
            <a:blip r:embed="rId7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7" y="2987"/>
              <a:ext cx="359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528" name="Picture 178"/>
            <p:cNvPicPr>
              <a:picLocks noChangeAspect="1" noChangeArrowheads="1"/>
            </p:cNvPicPr>
            <p:nvPr/>
          </p:nvPicPr>
          <p:blipFill>
            <a:blip r:embed="rId7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0" y="3060"/>
              <a:ext cx="374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529" name="Picture 179"/>
            <p:cNvPicPr>
              <a:picLocks noChangeAspect="1" noChangeArrowheads="1"/>
            </p:cNvPicPr>
            <p:nvPr/>
          </p:nvPicPr>
          <p:blipFill>
            <a:blip r:embed="rId8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0" y="3060"/>
              <a:ext cx="374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530" name="Picture 180"/>
            <p:cNvPicPr>
              <a:picLocks noChangeAspect="1" noChangeArrowheads="1"/>
            </p:cNvPicPr>
            <p:nvPr/>
          </p:nvPicPr>
          <p:blipFill>
            <a:blip r:embed="rId8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8" y="3001"/>
              <a:ext cx="314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531" name="Freeform 181"/>
            <p:cNvSpPr>
              <a:spLocks noEditPoints="1"/>
            </p:cNvSpPr>
            <p:nvPr/>
          </p:nvSpPr>
          <p:spPr bwMode="auto">
            <a:xfrm>
              <a:off x="2536" y="2999"/>
              <a:ext cx="318" cy="450"/>
            </a:xfrm>
            <a:custGeom>
              <a:avLst/>
              <a:gdLst>
                <a:gd name="T0" fmla="*/ 0 w 1456"/>
                <a:gd name="T1" fmla="*/ 0 h 2064"/>
                <a:gd name="T2" fmla="*/ 0 w 1456"/>
                <a:gd name="T3" fmla="*/ 0 h 2064"/>
                <a:gd name="T4" fmla="*/ 0 w 1456"/>
                <a:gd name="T5" fmla="*/ 0 h 2064"/>
                <a:gd name="T6" fmla="*/ 0 w 1456"/>
                <a:gd name="T7" fmla="*/ 0 h 2064"/>
                <a:gd name="T8" fmla="*/ 0 w 1456"/>
                <a:gd name="T9" fmla="*/ 0 h 2064"/>
                <a:gd name="T10" fmla="*/ 0 w 1456"/>
                <a:gd name="T11" fmla="*/ 0 h 2064"/>
                <a:gd name="T12" fmla="*/ 0 w 1456"/>
                <a:gd name="T13" fmla="*/ 0 h 2064"/>
                <a:gd name="T14" fmla="*/ 0 w 1456"/>
                <a:gd name="T15" fmla="*/ 0 h 2064"/>
                <a:gd name="T16" fmla="*/ 0 w 1456"/>
                <a:gd name="T17" fmla="*/ 0 h 2064"/>
                <a:gd name="T18" fmla="*/ 0 w 1456"/>
                <a:gd name="T19" fmla="*/ 0 h 2064"/>
                <a:gd name="T20" fmla="*/ 0 w 1456"/>
                <a:gd name="T21" fmla="*/ 0 h 2064"/>
                <a:gd name="T22" fmla="*/ 0 w 1456"/>
                <a:gd name="T23" fmla="*/ 0 h 2064"/>
                <a:gd name="T24" fmla="*/ 0 w 1456"/>
                <a:gd name="T25" fmla="*/ 0 h 2064"/>
                <a:gd name="T26" fmla="*/ 0 w 1456"/>
                <a:gd name="T27" fmla="*/ 0 h 2064"/>
                <a:gd name="T28" fmla="*/ 0 w 1456"/>
                <a:gd name="T29" fmla="*/ 0 h 2064"/>
                <a:gd name="T30" fmla="*/ 0 w 1456"/>
                <a:gd name="T31" fmla="*/ 0 h 2064"/>
                <a:gd name="T32" fmla="*/ 0 w 1456"/>
                <a:gd name="T33" fmla="*/ 0 h 2064"/>
                <a:gd name="T34" fmla="*/ 0 w 1456"/>
                <a:gd name="T35" fmla="*/ 0 h 206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56"/>
                <a:gd name="T55" fmla="*/ 0 h 2064"/>
                <a:gd name="T56" fmla="*/ 1456 w 1456"/>
                <a:gd name="T57" fmla="*/ 2064 h 206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56" h="2064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448" y="0"/>
                  </a:lnTo>
                  <a:cubicBezTo>
                    <a:pt x="1453" y="0"/>
                    <a:pt x="1456" y="4"/>
                    <a:pt x="1456" y="8"/>
                  </a:cubicBezTo>
                  <a:lnTo>
                    <a:pt x="1456" y="2056"/>
                  </a:lnTo>
                  <a:cubicBezTo>
                    <a:pt x="1456" y="2061"/>
                    <a:pt x="1453" y="2064"/>
                    <a:pt x="1448" y="2064"/>
                  </a:cubicBezTo>
                  <a:lnTo>
                    <a:pt x="8" y="2064"/>
                  </a:lnTo>
                  <a:cubicBezTo>
                    <a:pt x="4" y="2064"/>
                    <a:pt x="0" y="2061"/>
                    <a:pt x="0" y="2056"/>
                  </a:cubicBezTo>
                  <a:lnTo>
                    <a:pt x="0" y="8"/>
                  </a:lnTo>
                  <a:close/>
                  <a:moveTo>
                    <a:pt x="16" y="2056"/>
                  </a:moveTo>
                  <a:lnTo>
                    <a:pt x="8" y="2048"/>
                  </a:lnTo>
                  <a:lnTo>
                    <a:pt x="1448" y="2048"/>
                  </a:lnTo>
                  <a:lnTo>
                    <a:pt x="1440" y="2056"/>
                  </a:lnTo>
                  <a:lnTo>
                    <a:pt x="1440" y="8"/>
                  </a:lnTo>
                  <a:lnTo>
                    <a:pt x="1448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2056"/>
                  </a:lnTo>
                  <a:close/>
                </a:path>
              </a:pathLst>
            </a:custGeom>
            <a:solidFill>
              <a:srgbClr val="BE4B48"/>
            </a:solidFill>
            <a:ln w="0">
              <a:solidFill>
                <a:srgbClr val="BE4B48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5532" name="Rectangle 182"/>
            <p:cNvSpPr>
              <a:spLocks noChangeArrowheads="1"/>
            </p:cNvSpPr>
            <p:nvPr/>
          </p:nvSpPr>
          <p:spPr bwMode="auto">
            <a:xfrm>
              <a:off x="2582" y="3089"/>
              <a:ext cx="242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900">
                  <a:solidFill>
                    <a:srgbClr val="000000"/>
                  </a:solidFill>
                  <a:latin typeface="Calibri" panose="020F0502020204030204" pitchFamily="34" charset="0"/>
                </a:rPr>
                <a:t>Links to </a:t>
              </a:r>
              <a:endParaRPr lang="en-US" altLang="ru-RU"/>
            </a:p>
          </p:txBody>
        </p:sp>
        <p:sp>
          <p:nvSpPr>
            <p:cNvPr id="15533" name="Rectangle 183"/>
            <p:cNvSpPr>
              <a:spLocks noChangeArrowheads="1"/>
            </p:cNvSpPr>
            <p:nvPr/>
          </p:nvSpPr>
          <p:spPr bwMode="auto">
            <a:xfrm>
              <a:off x="2624" y="3180"/>
              <a:ext cx="157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900">
                  <a:solidFill>
                    <a:srgbClr val="000000"/>
                  </a:solidFill>
                  <a:latin typeface="Calibri" panose="020F0502020204030204" pitchFamily="34" charset="0"/>
                </a:rPr>
                <a:t>NGO </a:t>
              </a:r>
              <a:endParaRPr lang="en-US" altLang="ru-RU"/>
            </a:p>
          </p:txBody>
        </p:sp>
        <p:sp>
          <p:nvSpPr>
            <p:cNvPr id="15534" name="Rectangle 184"/>
            <p:cNvSpPr>
              <a:spLocks noChangeArrowheads="1"/>
            </p:cNvSpPr>
            <p:nvPr/>
          </p:nvSpPr>
          <p:spPr bwMode="auto">
            <a:xfrm>
              <a:off x="2614" y="3267"/>
              <a:ext cx="165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900">
                  <a:solidFill>
                    <a:srgbClr val="000000"/>
                  </a:solidFill>
                  <a:latin typeface="Calibri" panose="020F0502020204030204" pitchFamily="34" charset="0"/>
                </a:rPr>
                <a:t>progs</a:t>
              </a:r>
              <a:endParaRPr lang="en-US" altLang="ru-RU"/>
            </a:p>
          </p:txBody>
        </p:sp>
        <p:pic>
          <p:nvPicPr>
            <p:cNvPr id="15535" name="Picture 185"/>
            <p:cNvPicPr>
              <a:picLocks noChangeAspect="1" noChangeArrowheads="1"/>
            </p:cNvPicPr>
            <p:nvPr/>
          </p:nvPicPr>
          <p:blipFill>
            <a:blip r:embed="rId8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7" y="2373"/>
              <a:ext cx="387" cy="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536" name="Picture 186"/>
            <p:cNvPicPr>
              <a:picLocks noChangeAspect="1" noChangeArrowheads="1"/>
            </p:cNvPicPr>
            <p:nvPr/>
          </p:nvPicPr>
          <p:blipFill>
            <a:blip r:embed="rId8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7" y="2373"/>
              <a:ext cx="387" cy="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537" name="Picture 187"/>
            <p:cNvPicPr>
              <a:picLocks noChangeAspect="1" noChangeArrowheads="1"/>
            </p:cNvPicPr>
            <p:nvPr/>
          </p:nvPicPr>
          <p:blipFill>
            <a:blip r:embed="rId8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7" y="2436"/>
              <a:ext cx="38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538" name="Picture 188"/>
            <p:cNvPicPr>
              <a:picLocks noChangeAspect="1" noChangeArrowheads="1"/>
            </p:cNvPicPr>
            <p:nvPr/>
          </p:nvPicPr>
          <p:blipFill>
            <a:blip r:embed="rId8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7" y="2436"/>
              <a:ext cx="38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539" name="Picture 189"/>
            <p:cNvPicPr>
              <a:picLocks noChangeAspect="1" noChangeArrowheads="1"/>
            </p:cNvPicPr>
            <p:nvPr/>
          </p:nvPicPr>
          <p:blipFill>
            <a:blip r:embed="rId8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8" y="2387"/>
              <a:ext cx="342" cy="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540" name="Freeform 190"/>
            <p:cNvSpPr>
              <a:spLocks noEditPoints="1"/>
            </p:cNvSpPr>
            <p:nvPr/>
          </p:nvSpPr>
          <p:spPr bwMode="auto">
            <a:xfrm>
              <a:off x="2536" y="2385"/>
              <a:ext cx="346" cy="429"/>
            </a:xfrm>
            <a:custGeom>
              <a:avLst/>
              <a:gdLst>
                <a:gd name="T0" fmla="*/ 0 w 1584"/>
                <a:gd name="T1" fmla="*/ 0 h 1968"/>
                <a:gd name="T2" fmla="*/ 0 w 1584"/>
                <a:gd name="T3" fmla="*/ 0 h 1968"/>
                <a:gd name="T4" fmla="*/ 0 w 1584"/>
                <a:gd name="T5" fmla="*/ 0 h 1968"/>
                <a:gd name="T6" fmla="*/ 0 w 1584"/>
                <a:gd name="T7" fmla="*/ 0 h 1968"/>
                <a:gd name="T8" fmla="*/ 0 w 1584"/>
                <a:gd name="T9" fmla="*/ 0 h 1968"/>
                <a:gd name="T10" fmla="*/ 0 w 1584"/>
                <a:gd name="T11" fmla="*/ 0 h 1968"/>
                <a:gd name="T12" fmla="*/ 0 w 1584"/>
                <a:gd name="T13" fmla="*/ 0 h 1968"/>
                <a:gd name="T14" fmla="*/ 0 w 1584"/>
                <a:gd name="T15" fmla="*/ 0 h 1968"/>
                <a:gd name="T16" fmla="*/ 0 w 1584"/>
                <a:gd name="T17" fmla="*/ 0 h 1968"/>
                <a:gd name="T18" fmla="*/ 0 w 1584"/>
                <a:gd name="T19" fmla="*/ 0 h 1968"/>
                <a:gd name="T20" fmla="*/ 0 w 1584"/>
                <a:gd name="T21" fmla="*/ 0 h 1968"/>
                <a:gd name="T22" fmla="*/ 0 w 1584"/>
                <a:gd name="T23" fmla="*/ 0 h 1968"/>
                <a:gd name="T24" fmla="*/ 0 w 1584"/>
                <a:gd name="T25" fmla="*/ 0 h 1968"/>
                <a:gd name="T26" fmla="*/ 0 w 1584"/>
                <a:gd name="T27" fmla="*/ 0 h 1968"/>
                <a:gd name="T28" fmla="*/ 0 w 1584"/>
                <a:gd name="T29" fmla="*/ 0 h 1968"/>
                <a:gd name="T30" fmla="*/ 0 w 1584"/>
                <a:gd name="T31" fmla="*/ 0 h 1968"/>
                <a:gd name="T32" fmla="*/ 0 w 1584"/>
                <a:gd name="T33" fmla="*/ 0 h 1968"/>
                <a:gd name="T34" fmla="*/ 0 w 1584"/>
                <a:gd name="T35" fmla="*/ 0 h 19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84"/>
                <a:gd name="T55" fmla="*/ 0 h 1968"/>
                <a:gd name="T56" fmla="*/ 1584 w 1584"/>
                <a:gd name="T57" fmla="*/ 1968 h 19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84" h="196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1576" y="0"/>
                  </a:lnTo>
                  <a:cubicBezTo>
                    <a:pt x="1581" y="0"/>
                    <a:pt x="1584" y="4"/>
                    <a:pt x="1584" y="8"/>
                  </a:cubicBezTo>
                  <a:lnTo>
                    <a:pt x="1584" y="1960"/>
                  </a:lnTo>
                  <a:cubicBezTo>
                    <a:pt x="1584" y="1965"/>
                    <a:pt x="1581" y="1968"/>
                    <a:pt x="1576" y="1968"/>
                  </a:cubicBezTo>
                  <a:lnTo>
                    <a:pt x="8" y="1968"/>
                  </a:lnTo>
                  <a:cubicBezTo>
                    <a:pt x="4" y="1968"/>
                    <a:pt x="0" y="1965"/>
                    <a:pt x="0" y="1960"/>
                  </a:cubicBezTo>
                  <a:lnTo>
                    <a:pt x="0" y="8"/>
                  </a:lnTo>
                  <a:close/>
                  <a:moveTo>
                    <a:pt x="16" y="1960"/>
                  </a:moveTo>
                  <a:lnTo>
                    <a:pt x="8" y="1952"/>
                  </a:lnTo>
                  <a:lnTo>
                    <a:pt x="1576" y="1952"/>
                  </a:lnTo>
                  <a:lnTo>
                    <a:pt x="1568" y="1960"/>
                  </a:lnTo>
                  <a:lnTo>
                    <a:pt x="1568" y="8"/>
                  </a:lnTo>
                  <a:lnTo>
                    <a:pt x="1576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1960"/>
                  </a:lnTo>
                  <a:close/>
                </a:path>
              </a:pathLst>
            </a:custGeom>
            <a:solidFill>
              <a:srgbClr val="BE4B48"/>
            </a:solidFill>
            <a:ln w="0">
              <a:solidFill>
                <a:srgbClr val="BE4B48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5541" name="Rectangle 191"/>
            <p:cNvSpPr>
              <a:spLocks noChangeArrowheads="1"/>
            </p:cNvSpPr>
            <p:nvPr/>
          </p:nvSpPr>
          <p:spPr bwMode="auto">
            <a:xfrm>
              <a:off x="2645" y="2465"/>
              <a:ext cx="139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900">
                  <a:solidFill>
                    <a:srgbClr val="000000"/>
                  </a:solidFill>
                  <a:latin typeface="Calibri" panose="020F0502020204030204" pitchFamily="34" charset="0"/>
                </a:rPr>
                <a:t>Civil </a:t>
              </a:r>
              <a:endParaRPr lang="en-US" altLang="ru-RU"/>
            </a:p>
          </p:txBody>
        </p:sp>
        <p:sp>
          <p:nvSpPr>
            <p:cNvPr id="15542" name="Rectangle 192"/>
            <p:cNvSpPr>
              <a:spLocks noChangeArrowheads="1"/>
            </p:cNvSpPr>
            <p:nvPr/>
          </p:nvSpPr>
          <p:spPr bwMode="auto">
            <a:xfrm>
              <a:off x="2600" y="2556"/>
              <a:ext cx="229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900">
                  <a:solidFill>
                    <a:srgbClr val="000000"/>
                  </a:solidFill>
                  <a:latin typeface="Calibri" panose="020F0502020204030204" pitchFamily="34" charset="0"/>
                </a:rPr>
                <a:t>Society </a:t>
              </a:r>
              <a:endParaRPr lang="en-US" altLang="ru-RU"/>
            </a:p>
          </p:txBody>
        </p:sp>
        <p:sp>
          <p:nvSpPr>
            <p:cNvPr id="15543" name="Rectangle 193"/>
            <p:cNvSpPr>
              <a:spLocks noChangeArrowheads="1"/>
            </p:cNvSpPr>
            <p:nvPr/>
          </p:nvSpPr>
          <p:spPr bwMode="auto">
            <a:xfrm>
              <a:off x="2579" y="2643"/>
              <a:ext cx="25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900">
                  <a:solidFill>
                    <a:srgbClr val="000000"/>
                  </a:solidFill>
                  <a:latin typeface="Calibri" panose="020F0502020204030204" pitchFamily="34" charset="0"/>
                </a:rPr>
                <a:t>dialogue</a:t>
              </a:r>
              <a:endParaRPr lang="en-US" altLang="ru-RU"/>
            </a:p>
          </p:txBody>
        </p:sp>
      </p:grpSp>
    </p:spTree>
    <p:extLst>
      <p:ext uri="{BB962C8B-B14F-4D97-AF65-F5344CB8AC3E}">
        <p14:creationId xmlns:p14="http://schemas.microsoft.com/office/powerpoint/2010/main" val="264848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0781" y="-98283"/>
            <a:ext cx="10515600" cy="1325563"/>
          </a:xfrm>
        </p:spPr>
        <p:txBody>
          <a:bodyPr/>
          <a:lstStyle/>
          <a:p>
            <a:r>
              <a:rPr lang="ru-RU" dirty="0" smtClean="0"/>
              <a:t>Процесс назначени</a:t>
            </a:r>
            <a:r>
              <a:rPr lang="ru-RU" dirty="0"/>
              <a:t>я</a:t>
            </a:r>
            <a:r>
              <a:rPr lang="ru-RU" dirty="0" smtClean="0"/>
              <a:t> НУО в Таджикистане 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80781" y="917068"/>
            <a:ext cx="10400763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Первый семинар «Доступ к Климатическому Финансирование </a:t>
            </a:r>
            <a:r>
              <a:rPr lang="en-US" sz="2400" b="1" dirty="0" err="1" smtClean="0"/>
              <a:t>CLiFiT</a:t>
            </a:r>
            <a:r>
              <a:rPr lang="ru-RU" sz="2400" b="1" dirty="0" smtClean="0"/>
              <a:t>» при поддержке </a:t>
            </a:r>
            <a:r>
              <a:rPr lang="en-US" sz="2400" b="1" dirty="0" smtClean="0"/>
              <a:t>GIZ</a:t>
            </a:r>
            <a:endParaRPr lang="ru-RU" sz="2400" b="1" dirty="0" smtClean="0"/>
          </a:p>
          <a:p>
            <a:pPr algn="ctr"/>
            <a:r>
              <a:rPr lang="ru-RU" sz="2400" dirty="0"/>
              <a:t> </a:t>
            </a:r>
            <a:r>
              <a:rPr lang="ru-RU" sz="2400" dirty="0" smtClean="0"/>
              <a:t>был проведен </a:t>
            </a:r>
            <a:r>
              <a:rPr lang="ru-RU" sz="2400" dirty="0"/>
              <a:t>28-29 октября 2014 </a:t>
            </a:r>
            <a:r>
              <a:rPr lang="ru-RU" sz="2400" dirty="0" smtClean="0"/>
              <a:t>года в городе Душанбе</a:t>
            </a:r>
            <a:endParaRPr lang="en-US" sz="2400" dirty="0" smtClean="0"/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Доступ к Зелёному Климатическому Фонду; </a:t>
            </a:r>
            <a:r>
              <a:rPr lang="en-US" sz="2400" dirty="0" smtClean="0"/>
              <a:t> </a:t>
            </a:r>
            <a:endParaRPr lang="ru-R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Роли и обязанности Национального Уполномоченного Органа (НУО);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Правительство Республики Таджикистан 4 декабря 2014 года назначила  Комитет по охране окружающей среды при Правительстве Республики Таджикистан уполномоченным органом по вопросам, связанных с Зелёным Климатическим Фондом   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516" r="-2055" b="12640"/>
          <a:stretch/>
        </p:blipFill>
        <p:spPr>
          <a:xfrm>
            <a:off x="361494" y="4722022"/>
            <a:ext cx="3385751" cy="21359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b="31892"/>
          <a:stretch/>
        </p:blipFill>
        <p:spPr>
          <a:xfrm>
            <a:off x="3652439" y="4729161"/>
            <a:ext cx="5164660" cy="21216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9" t="11412" b="7507"/>
          <a:stretch/>
        </p:blipFill>
        <p:spPr>
          <a:xfrm>
            <a:off x="8817099" y="4736302"/>
            <a:ext cx="3165258" cy="212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9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5903"/>
            <a:ext cx="10515600" cy="80685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Семинар НУО, 18 марта 2015 года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32285"/>
            <a:ext cx="10515600" cy="4351338"/>
          </a:xfrm>
        </p:spPr>
        <p:txBody>
          <a:bodyPr>
            <a:normAutofit/>
          </a:bodyPr>
          <a:lstStyle/>
          <a:p>
            <a:endParaRPr lang="ru-RU" sz="2400" dirty="0" smtClean="0"/>
          </a:p>
          <a:p>
            <a:r>
              <a:rPr lang="ru-RU" sz="2400" dirty="0" smtClean="0"/>
              <a:t>Процесс </a:t>
            </a:r>
            <a:r>
              <a:rPr lang="ru-RU" sz="2400" dirty="0"/>
              <a:t>создания Национального Исполнительного Агентства (НИА) в Таджикистане в рамках Пилотной Программы по Адаптации к Изменению Климата (ППАИК</a:t>
            </a:r>
            <a:r>
              <a:rPr lang="ru-RU" sz="2400" dirty="0" smtClean="0"/>
              <a:t>)</a:t>
            </a:r>
            <a:r>
              <a:rPr lang="en-US" sz="2400" dirty="0" smtClean="0"/>
              <a:t>;</a:t>
            </a:r>
            <a:endParaRPr lang="ru-RU" sz="2400" dirty="0" smtClean="0"/>
          </a:p>
          <a:p>
            <a:r>
              <a:rPr lang="ru-RU" sz="2400" dirty="0" smtClean="0"/>
              <a:t>Разработка </a:t>
            </a:r>
            <a:r>
              <a:rPr lang="ru-RU" sz="2400" dirty="0"/>
              <a:t>дорожной карты для НУО на 2015 </a:t>
            </a:r>
            <a:r>
              <a:rPr lang="ru-RU" sz="2400" dirty="0" smtClean="0"/>
              <a:t>год</a:t>
            </a:r>
            <a:r>
              <a:rPr lang="ru-RU" sz="2400" dirty="0"/>
              <a:t>;</a:t>
            </a:r>
            <a:endParaRPr lang="ru-RU" sz="2400" dirty="0" smtClean="0"/>
          </a:p>
          <a:p>
            <a:r>
              <a:rPr lang="ru-RU" sz="2400" dirty="0" smtClean="0"/>
              <a:t>Выявление </a:t>
            </a:r>
            <a:r>
              <a:rPr lang="ru-RU" sz="2400" dirty="0"/>
              <a:t>пробелов и потребностей для повышения потенциала </a:t>
            </a:r>
            <a:r>
              <a:rPr lang="ru-RU" sz="2400" dirty="0" smtClean="0"/>
              <a:t>НУО;</a:t>
            </a:r>
          </a:p>
          <a:p>
            <a:r>
              <a:rPr lang="ru-RU" sz="2400" dirty="0" smtClean="0"/>
              <a:t>Разработка </a:t>
            </a:r>
            <a:r>
              <a:rPr lang="ru-RU" sz="2400" dirty="0"/>
              <a:t>структуры НУО для </a:t>
            </a:r>
            <a:r>
              <a:rPr lang="ru-RU" sz="2400" dirty="0" smtClean="0"/>
              <a:t>Таджикистана; </a:t>
            </a:r>
          </a:p>
          <a:p>
            <a:r>
              <a:rPr lang="ru-RU" sz="2400" dirty="0" smtClean="0"/>
              <a:t>Разработка </a:t>
            </a:r>
            <a:r>
              <a:rPr lang="ru-RU" sz="2400" dirty="0"/>
              <a:t>возможных вариантов и механизмов для реализации мандата НУО и НИА в Таджикистане </a:t>
            </a:r>
            <a:r>
              <a:rPr lang="ru-RU" sz="2400" dirty="0" smtClean="0"/>
              <a:t>(задачи  </a:t>
            </a:r>
            <a:r>
              <a:rPr lang="ru-RU" sz="2400" dirty="0"/>
              <a:t>и обязанности</a:t>
            </a:r>
            <a:r>
              <a:rPr lang="ru-RU" sz="2400" dirty="0" smtClean="0"/>
              <a:t>).</a:t>
            </a:r>
          </a:p>
          <a:p>
            <a:endParaRPr lang="ru-RU" sz="2400" dirty="0"/>
          </a:p>
          <a:p>
            <a:endParaRPr lang="ru-RU" sz="2400" dirty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71"/>
          <a:stretch/>
        </p:blipFill>
        <p:spPr>
          <a:xfrm>
            <a:off x="4289957" y="4536968"/>
            <a:ext cx="3496855" cy="23296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94" b="3348"/>
          <a:stretch/>
        </p:blipFill>
        <p:spPr>
          <a:xfrm>
            <a:off x="7786812" y="4536968"/>
            <a:ext cx="3876925" cy="23278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86"/>
          <a:stretch/>
        </p:blipFill>
        <p:spPr>
          <a:xfrm>
            <a:off x="528263" y="4543786"/>
            <a:ext cx="3768805" cy="232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94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/>
              <a:t>Неформальный семинар НУО  10 февраля 2016 года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Цели и задачи семинара: </a:t>
            </a:r>
          </a:p>
          <a:p>
            <a:r>
              <a:rPr lang="ru-RU" sz="2400" dirty="0" smtClean="0"/>
              <a:t>Координация между Министерством сельского хозяйства с НУО в подготовке стратегической программы для адаптации к изменению климата;</a:t>
            </a:r>
          </a:p>
          <a:p>
            <a:r>
              <a:rPr lang="ru-RU" sz="2400" dirty="0" smtClean="0"/>
              <a:t>С</a:t>
            </a:r>
            <a:r>
              <a:rPr lang="en-US" sz="2400" dirty="0" smtClean="0"/>
              <a:t>OP 21</a:t>
            </a:r>
            <a:r>
              <a:rPr lang="tg-Cyrl-TJ" sz="2400" dirty="0" smtClean="0"/>
              <a:t> </a:t>
            </a:r>
            <a:r>
              <a:rPr lang="ru-RU" sz="2400" dirty="0" smtClean="0"/>
              <a:t>итоги и последствия для финансирования проектов изменения климата в РТ ;</a:t>
            </a:r>
          </a:p>
          <a:p>
            <a:r>
              <a:rPr lang="ru-RU" sz="2400" dirty="0" smtClean="0"/>
              <a:t>Обсуждение инвестиционных критериев ЗКФ для рассмотрения программы государственного финансирования; </a:t>
            </a:r>
          </a:p>
          <a:p>
            <a:r>
              <a:rPr lang="ru-RU" sz="2400" dirty="0" smtClean="0"/>
              <a:t>Основные риски инвестиционных проектов и как их избежать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4978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Первая </a:t>
            </a:r>
            <a:r>
              <a:rPr lang="ru-RU" sz="2800" b="1" dirty="0"/>
              <a:t>встреча членов Технической Экспертной Группы </a:t>
            </a:r>
            <a:r>
              <a:rPr lang="ru-RU" sz="2800" b="1" dirty="0" smtClean="0"/>
              <a:t>НУО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18 </a:t>
            </a:r>
            <a:r>
              <a:rPr lang="ru-RU" sz="2800" b="1" dirty="0" smtClean="0"/>
              <a:t>марта 2016 года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dirty="0"/>
              <a:t>Презентация о ЗКФ и </a:t>
            </a:r>
            <a:r>
              <a:rPr lang="ru-RU" dirty="0" smtClean="0"/>
              <a:t>НУО;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Презентация </a:t>
            </a:r>
            <a:r>
              <a:rPr lang="ru-RU" dirty="0"/>
              <a:t>НУО и механизмов, созданных в </a:t>
            </a:r>
            <a:r>
              <a:rPr lang="ru-RU" dirty="0" smtClean="0"/>
              <a:t>Таджикистане;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Руководство </a:t>
            </a:r>
            <a:r>
              <a:rPr lang="en-US" dirty="0"/>
              <a:t>GIZ </a:t>
            </a:r>
            <a:r>
              <a:rPr lang="ru-RU" dirty="0"/>
              <a:t>по оценке </a:t>
            </a:r>
            <a:r>
              <a:rPr lang="ru-RU" dirty="0" smtClean="0"/>
              <a:t>проектов;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Презентация </a:t>
            </a:r>
            <a:r>
              <a:rPr lang="ru-RU" dirty="0"/>
              <a:t>проектного предложения </a:t>
            </a:r>
            <a:r>
              <a:rPr lang="en-US" dirty="0" smtClean="0"/>
              <a:t>EBRD</a:t>
            </a:r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209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/>
              <a:t>Координационный механизм работы НУО в Таджикистане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600" dirty="0"/>
              <a:t>Для обеспечения систематизации координации </a:t>
            </a:r>
            <a:r>
              <a:rPr lang="ru-RU" sz="3600" dirty="0" smtClean="0"/>
              <a:t>и </a:t>
            </a:r>
            <a:r>
              <a:rPr lang="ru-RU" sz="3600" dirty="0"/>
              <a:t>взаимодействия заинтересованных сторон в деятельности, финансируемых со стороны ЗКФ в Таджикистане, </a:t>
            </a:r>
            <a:r>
              <a:rPr lang="en-US" sz="3600" dirty="0"/>
              <a:t>GIZ</a:t>
            </a:r>
            <a:r>
              <a:rPr lang="ru-RU" sz="3600" dirty="0"/>
              <a:t> совместно </a:t>
            </a:r>
            <a:r>
              <a:rPr lang="ru-RU" sz="3600" dirty="0" smtClean="0"/>
              <a:t>с</a:t>
            </a:r>
            <a:r>
              <a:rPr lang="en-US" sz="3600" dirty="0" smtClean="0"/>
              <a:t> </a:t>
            </a:r>
            <a:r>
              <a:rPr lang="ru-RU" sz="3600" dirty="0" smtClean="0"/>
              <a:t>Комитетом по охране окружающей среды, Национальным </a:t>
            </a:r>
            <a:r>
              <a:rPr lang="ru-RU" sz="3600" dirty="0"/>
              <a:t>уполномоченным органом (НУО) разработали </a:t>
            </a:r>
            <a:r>
              <a:rPr lang="ru-RU" sz="3600" dirty="0" smtClean="0"/>
              <a:t>проект </a:t>
            </a:r>
            <a:r>
              <a:rPr lang="ru-RU" sz="3600" dirty="0"/>
              <a:t>механизма </a:t>
            </a:r>
            <a:r>
              <a:rPr lang="ru-RU" sz="3600" dirty="0" smtClean="0"/>
              <a:t>координации.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23459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069" y="126717"/>
            <a:ext cx="10515600" cy="843979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Координационный механизм работы НУО в Таджикистане</a:t>
            </a:r>
            <a:br>
              <a:rPr lang="ru-RU" sz="3200" b="1" dirty="0" smtClean="0"/>
            </a:br>
            <a:endParaRPr lang="ru-RU" sz="3200" b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188" y="970696"/>
            <a:ext cx="9159611" cy="478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02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655</Words>
  <Application>Microsoft Office PowerPoint</Application>
  <PresentationFormat>Широкоэкранный</PresentationFormat>
  <Paragraphs>126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1_Office Theme</vt:lpstr>
      <vt:lpstr>   Опыт НУО Таджикистана  (координация и процедура “отсутствия возражений” –   „no objection procedure“ ) в ЗКФ     </vt:lpstr>
      <vt:lpstr>Определение НУО (NDA)</vt:lpstr>
      <vt:lpstr>Координация Пилотной программы по адаптации к изменение климата (PPCR)</vt:lpstr>
      <vt:lpstr>Процесс назначения НУО в Таджикистане  </vt:lpstr>
      <vt:lpstr>Семинар НУО, 18 марта 2015 года</vt:lpstr>
      <vt:lpstr>Неформальный семинар НУО  10 февраля 2016 года</vt:lpstr>
      <vt:lpstr> Первая встреча членов Технической Экспертной Группы НУО 18 марта 2016 года  </vt:lpstr>
      <vt:lpstr>Координационный механизм работы НУО в Таджикистане </vt:lpstr>
      <vt:lpstr>Координационный механизм работы НУО в Таджикистане </vt:lpstr>
      <vt:lpstr>Ответственность Правительства: </vt:lpstr>
      <vt:lpstr>Национальный уполномоченный орган </vt:lpstr>
      <vt:lpstr>Техническая экспертная группа: </vt:lpstr>
      <vt:lpstr>Дополнительные технические эксперты:</vt:lpstr>
      <vt:lpstr>Процедура “отсутствия возражения ” по проектным предложениям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 Национального уполномоченного органа Таджикистана  (координация и процедура “отсутствия возражений” –   „no objection procedure“ ) в Зеленым климатическом фонде</dc:title>
  <dc:creator>Anvar Homidov</dc:creator>
  <cp:lastModifiedBy>Anvar Homidov</cp:lastModifiedBy>
  <cp:revision>14</cp:revision>
  <dcterms:created xsi:type="dcterms:W3CDTF">2016-04-18T04:37:58Z</dcterms:created>
  <dcterms:modified xsi:type="dcterms:W3CDTF">2016-04-20T05:05:46Z</dcterms:modified>
</cp:coreProperties>
</file>